
<file path=[Content_Types].xml><?xml version="1.0" encoding="utf-8"?>
<Types xmlns="http://schemas.openxmlformats.org/package/2006/content-types">
  <Default Extension="xml" ContentType="application/xml"/>
  <Default Extension="jpeg" ContentType="image/jpeg"/>
  <Default Extension="tiff" ContentType="image/tiff"/>
  <Default Extension="mp4" ContentType="video/mp4"/>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webextensions/webextension1.xml" ContentType="application/vnd.ms-office.webextension+xml"/>
  <Override PartName="/ppt/notesSlides/notesSlide13.xml" ContentType="application/vnd.openxmlformats-officedocument.presentationml.notesSlide+xml"/>
  <Override PartName="/ppt/webextensions/webextension2.xml" ContentType="application/vnd.ms-office.webextension+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webextensions/webextension3.xml" ContentType="application/vnd.ms-office.webextension+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webextensions/webextension4.xml" ContentType="application/vnd.ms-office.webextension+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40" r:id="rId1"/>
  </p:sldMasterIdLst>
  <p:notesMasterIdLst>
    <p:notesMasterId r:id="rId36"/>
  </p:notesMasterIdLst>
  <p:sldIdLst>
    <p:sldId id="256" r:id="rId2"/>
    <p:sldId id="257" r:id="rId3"/>
    <p:sldId id="258" r:id="rId4"/>
    <p:sldId id="284" r:id="rId5"/>
    <p:sldId id="259" r:id="rId6"/>
    <p:sldId id="261" r:id="rId7"/>
    <p:sldId id="262" r:id="rId8"/>
    <p:sldId id="263" r:id="rId9"/>
    <p:sldId id="264" r:id="rId10"/>
    <p:sldId id="266" r:id="rId11"/>
    <p:sldId id="265" r:id="rId12"/>
    <p:sldId id="267" r:id="rId13"/>
    <p:sldId id="268" r:id="rId14"/>
    <p:sldId id="269" r:id="rId15"/>
    <p:sldId id="271" r:id="rId16"/>
    <p:sldId id="270" r:id="rId17"/>
    <p:sldId id="272" r:id="rId18"/>
    <p:sldId id="274" r:id="rId19"/>
    <p:sldId id="273" r:id="rId20"/>
    <p:sldId id="275" r:id="rId21"/>
    <p:sldId id="276" r:id="rId22"/>
    <p:sldId id="277" r:id="rId23"/>
    <p:sldId id="278" r:id="rId24"/>
    <p:sldId id="260" r:id="rId25"/>
    <p:sldId id="286" r:id="rId26"/>
    <p:sldId id="287" r:id="rId27"/>
    <p:sldId id="288" r:id="rId28"/>
    <p:sldId id="279" r:id="rId29"/>
    <p:sldId id="280" r:id="rId30"/>
    <p:sldId id="281" r:id="rId31"/>
    <p:sldId id="282" r:id="rId32"/>
    <p:sldId id="283" r:id="rId33"/>
    <p:sldId id="290" r:id="rId34"/>
    <p:sldId id="291"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2AEF052-8A68-A141-89E1-8B147C0D885E}">
          <p14:sldIdLst>
            <p14:sldId id="256"/>
            <p14:sldId id="257"/>
            <p14:sldId id="258"/>
          </p14:sldIdLst>
        </p14:section>
        <p14:section name="Serverless Architecture" id="{0649193C-E660-B140-B708-84CDDFBB9628}">
          <p14:sldIdLst>
            <p14:sldId id="284"/>
            <p14:sldId id="259"/>
            <p14:sldId id="261"/>
            <p14:sldId id="262"/>
            <p14:sldId id="263"/>
            <p14:sldId id="264"/>
            <p14:sldId id="266"/>
          </p14:sldIdLst>
        </p14:section>
        <p14:section name="Serverless Framework" id="{B6BC2CC4-BF72-A94D-A02F-9A4B62ABD39A}">
          <p14:sldIdLst>
            <p14:sldId id="265"/>
            <p14:sldId id="267"/>
            <p14:sldId id="268"/>
            <p14:sldId id="269"/>
            <p14:sldId id="271"/>
            <p14:sldId id="270"/>
            <p14:sldId id="272"/>
            <p14:sldId id="274"/>
            <p14:sldId id="273"/>
            <p14:sldId id="275"/>
            <p14:sldId id="276"/>
            <p14:sldId id="277"/>
            <p14:sldId id="278"/>
          </p14:sldIdLst>
        </p14:section>
        <p14:section name="CelebritySleuth Demonstration" id="{41755FB7-70C4-F046-A1B3-493D15B3C6C6}">
          <p14:sldIdLst>
            <p14:sldId id="260"/>
            <p14:sldId id="286"/>
            <p14:sldId id="287"/>
            <p14:sldId id="288"/>
          </p14:sldIdLst>
        </p14:section>
        <p14:section name="CelebritySleuth" id="{4D7BC352-6B47-374E-BF23-4665013C9251}">
          <p14:sldIdLst>
            <p14:sldId id="279"/>
            <p14:sldId id="280"/>
            <p14:sldId id="281"/>
            <p14:sldId id="282"/>
            <p14:sldId id="283"/>
            <p14:sldId id="290"/>
            <p14:sldId id="291"/>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B2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435"/>
    <p:restoredTop sz="94676"/>
  </p:normalViewPr>
  <p:slideViewPr>
    <p:cSldViewPr snapToGrid="0" snapToObjects="1">
      <p:cViewPr varScale="1">
        <p:scale>
          <a:sx n="89" d="100"/>
          <a:sy n="89" d="100"/>
        </p:scale>
        <p:origin x="168" y="52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tiff>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83D132-FD46-F24B-B3E9-EE38E169ADAE}" type="datetimeFigureOut">
              <a:rPr lang="en-US" smtClean="0"/>
              <a:t>4/16/17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37622D8-EF64-8242-9311-D7DDF41E8CF3}" type="slidenum">
              <a:rPr lang="en-US" smtClean="0"/>
              <a:t>‹#›</a:t>
            </a:fld>
            <a:endParaRPr lang="en-US"/>
          </a:p>
        </p:txBody>
      </p:sp>
    </p:spTree>
    <p:extLst>
      <p:ext uri="{BB962C8B-B14F-4D97-AF65-F5344CB8AC3E}">
        <p14:creationId xmlns:p14="http://schemas.microsoft.com/office/powerpoint/2010/main" val="205614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37622D8-EF64-8242-9311-D7DDF41E8CF3}" type="slidenum">
              <a:rPr lang="en-US" smtClean="0"/>
              <a:t>2</a:t>
            </a:fld>
            <a:endParaRPr lang="en-US"/>
          </a:p>
        </p:txBody>
      </p:sp>
    </p:spTree>
    <p:extLst>
      <p:ext uri="{BB962C8B-B14F-4D97-AF65-F5344CB8AC3E}">
        <p14:creationId xmlns:p14="http://schemas.microsoft.com/office/powerpoint/2010/main" val="1978200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13</a:t>
            </a:fld>
            <a:endParaRPr lang="en-US"/>
          </a:p>
        </p:txBody>
      </p:sp>
    </p:spTree>
    <p:extLst>
      <p:ext uri="{BB962C8B-B14F-4D97-AF65-F5344CB8AC3E}">
        <p14:creationId xmlns:p14="http://schemas.microsoft.com/office/powerpoint/2010/main" val="4715835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14</a:t>
            </a:fld>
            <a:endParaRPr lang="en-US"/>
          </a:p>
        </p:txBody>
      </p:sp>
    </p:spTree>
    <p:extLst>
      <p:ext uri="{BB962C8B-B14F-4D97-AF65-F5344CB8AC3E}">
        <p14:creationId xmlns:p14="http://schemas.microsoft.com/office/powerpoint/2010/main" val="11157793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15</a:t>
            </a:fld>
            <a:endParaRPr lang="en-US"/>
          </a:p>
        </p:txBody>
      </p:sp>
    </p:spTree>
    <p:extLst>
      <p:ext uri="{BB962C8B-B14F-4D97-AF65-F5344CB8AC3E}">
        <p14:creationId xmlns:p14="http://schemas.microsoft.com/office/powerpoint/2010/main" val="9801658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16</a:t>
            </a:fld>
            <a:endParaRPr lang="en-US"/>
          </a:p>
        </p:txBody>
      </p:sp>
    </p:spTree>
    <p:extLst>
      <p:ext uri="{BB962C8B-B14F-4D97-AF65-F5344CB8AC3E}">
        <p14:creationId xmlns:p14="http://schemas.microsoft.com/office/powerpoint/2010/main" val="5723551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17</a:t>
            </a:fld>
            <a:endParaRPr lang="en-US"/>
          </a:p>
        </p:txBody>
      </p:sp>
    </p:spTree>
    <p:extLst>
      <p:ext uri="{BB962C8B-B14F-4D97-AF65-F5344CB8AC3E}">
        <p14:creationId xmlns:p14="http://schemas.microsoft.com/office/powerpoint/2010/main" val="10266243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18</a:t>
            </a:fld>
            <a:endParaRPr lang="en-US"/>
          </a:p>
        </p:txBody>
      </p:sp>
    </p:spTree>
    <p:extLst>
      <p:ext uri="{BB962C8B-B14F-4D97-AF65-F5344CB8AC3E}">
        <p14:creationId xmlns:p14="http://schemas.microsoft.com/office/powerpoint/2010/main" val="13710361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19</a:t>
            </a:fld>
            <a:endParaRPr lang="en-US"/>
          </a:p>
        </p:txBody>
      </p:sp>
    </p:spTree>
    <p:extLst>
      <p:ext uri="{BB962C8B-B14F-4D97-AF65-F5344CB8AC3E}">
        <p14:creationId xmlns:p14="http://schemas.microsoft.com/office/powerpoint/2010/main" val="8378766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20</a:t>
            </a:fld>
            <a:endParaRPr lang="en-US"/>
          </a:p>
        </p:txBody>
      </p:sp>
    </p:spTree>
    <p:extLst>
      <p:ext uri="{BB962C8B-B14F-4D97-AF65-F5344CB8AC3E}">
        <p14:creationId xmlns:p14="http://schemas.microsoft.com/office/powerpoint/2010/main" val="15254400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21</a:t>
            </a:fld>
            <a:endParaRPr lang="en-US"/>
          </a:p>
        </p:txBody>
      </p:sp>
    </p:spTree>
    <p:extLst>
      <p:ext uri="{BB962C8B-B14F-4D97-AF65-F5344CB8AC3E}">
        <p14:creationId xmlns:p14="http://schemas.microsoft.com/office/powerpoint/2010/main" val="19499751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22</a:t>
            </a:fld>
            <a:endParaRPr lang="en-US"/>
          </a:p>
        </p:txBody>
      </p:sp>
    </p:spTree>
    <p:extLst>
      <p:ext uri="{BB962C8B-B14F-4D97-AF65-F5344CB8AC3E}">
        <p14:creationId xmlns:p14="http://schemas.microsoft.com/office/powerpoint/2010/main" val="1480283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37622D8-EF64-8242-9311-D7DDF41E8CF3}" type="slidenum">
              <a:rPr lang="en-US" smtClean="0"/>
              <a:t>3</a:t>
            </a:fld>
            <a:endParaRPr lang="en-US"/>
          </a:p>
        </p:txBody>
      </p:sp>
    </p:spTree>
    <p:extLst>
      <p:ext uri="{BB962C8B-B14F-4D97-AF65-F5344CB8AC3E}">
        <p14:creationId xmlns:p14="http://schemas.microsoft.com/office/powerpoint/2010/main" val="3255321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23</a:t>
            </a:fld>
            <a:endParaRPr lang="en-US"/>
          </a:p>
        </p:txBody>
      </p:sp>
    </p:spTree>
    <p:extLst>
      <p:ext uri="{BB962C8B-B14F-4D97-AF65-F5344CB8AC3E}">
        <p14:creationId xmlns:p14="http://schemas.microsoft.com/office/powerpoint/2010/main" val="10835021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25</a:t>
            </a:fld>
            <a:endParaRPr lang="en-US"/>
          </a:p>
        </p:txBody>
      </p:sp>
    </p:spTree>
    <p:extLst>
      <p:ext uri="{BB962C8B-B14F-4D97-AF65-F5344CB8AC3E}">
        <p14:creationId xmlns:p14="http://schemas.microsoft.com/office/powerpoint/2010/main" val="14796622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26</a:t>
            </a:fld>
            <a:endParaRPr lang="en-US"/>
          </a:p>
        </p:txBody>
      </p:sp>
    </p:spTree>
    <p:extLst>
      <p:ext uri="{BB962C8B-B14F-4D97-AF65-F5344CB8AC3E}">
        <p14:creationId xmlns:p14="http://schemas.microsoft.com/office/powerpoint/2010/main" val="17183008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27</a:t>
            </a:fld>
            <a:endParaRPr lang="en-US"/>
          </a:p>
        </p:txBody>
      </p:sp>
    </p:spTree>
    <p:extLst>
      <p:ext uri="{BB962C8B-B14F-4D97-AF65-F5344CB8AC3E}">
        <p14:creationId xmlns:p14="http://schemas.microsoft.com/office/powerpoint/2010/main" val="12723479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29</a:t>
            </a:fld>
            <a:endParaRPr lang="en-US"/>
          </a:p>
        </p:txBody>
      </p:sp>
    </p:spTree>
    <p:extLst>
      <p:ext uri="{BB962C8B-B14F-4D97-AF65-F5344CB8AC3E}">
        <p14:creationId xmlns:p14="http://schemas.microsoft.com/office/powerpoint/2010/main" val="179500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30</a:t>
            </a:fld>
            <a:endParaRPr lang="en-US"/>
          </a:p>
        </p:txBody>
      </p:sp>
    </p:spTree>
    <p:extLst>
      <p:ext uri="{BB962C8B-B14F-4D97-AF65-F5344CB8AC3E}">
        <p14:creationId xmlns:p14="http://schemas.microsoft.com/office/powerpoint/2010/main" val="18738183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31</a:t>
            </a:fld>
            <a:endParaRPr lang="en-US"/>
          </a:p>
        </p:txBody>
      </p:sp>
    </p:spTree>
    <p:extLst>
      <p:ext uri="{BB962C8B-B14F-4D97-AF65-F5344CB8AC3E}">
        <p14:creationId xmlns:p14="http://schemas.microsoft.com/office/powerpoint/2010/main" val="9304706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32</a:t>
            </a:fld>
            <a:endParaRPr lang="en-US"/>
          </a:p>
        </p:txBody>
      </p:sp>
    </p:spTree>
    <p:extLst>
      <p:ext uri="{BB962C8B-B14F-4D97-AF65-F5344CB8AC3E}">
        <p14:creationId xmlns:p14="http://schemas.microsoft.com/office/powerpoint/2010/main" val="16925786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33</a:t>
            </a:fld>
            <a:endParaRPr lang="en-US"/>
          </a:p>
        </p:txBody>
      </p:sp>
    </p:spTree>
    <p:extLst>
      <p:ext uri="{BB962C8B-B14F-4D97-AF65-F5344CB8AC3E}">
        <p14:creationId xmlns:p14="http://schemas.microsoft.com/office/powerpoint/2010/main" val="20280042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34</a:t>
            </a:fld>
            <a:endParaRPr lang="en-US"/>
          </a:p>
        </p:txBody>
      </p:sp>
    </p:spTree>
    <p:extLst>
      <p:ext uri="{BB962C8B-B14F-4D97-AF65-F5344CB8AC3E}">
        <p14:creationId xmlns:p14="http://schemas.microsoft.com/office/powerpoint/2010/main" val="13873163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37622D8-EF64-8242-9311-D7DDF41E8CF3}" type="slidenum">
              <a:rPr lang="en-US" smtClean="0"/>
              <a:t>5</a:t>
            </a:fld>
            <a:endParaRPr lang="en-US"/>
          </a:p>
        </p:txBody>
      </p:sp>
    </p:spTree>
    <p:extLst>
      <p:ext uri="{BB962C8B-B14F-4D97-AF65-F5344CB8AC3E}">
        <p14:creationId xmlns:p14="http://schemas.microsoft.com/office/powerpoint/2010/main" val="4631738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37622D8-EF64-8242-9311-D7DDF41E8CF3}" type="slidenum">
              <a:rPr lang="en-US" smtClean="0"/>
              <a:t>6</a:t>
            </a:fld>
            <a:endParaRPr lang="en-US"/>
          </a:p>
        </p:txBody>
      </p:sp>
    </p:spTree>
    <p:extLst>
      <p:ext uri="{BB962C8B-B14F-4D97-AF65-F5344CB8AC3E}">
        <p14:creationId xmlns:p14="http://schemas.microsoft.com/office/powerpoint/2010/main" val="5895969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7</a:t>
            </a:fld>
            <a:endParaRPr lang="en-US"/>
          </a:p>
        </p:txBody>
      </p:sp>
    </p:spTree>
    <p:extLst>
      <p:ext uri="{BB962C8B-B14F-4D97-AF65-F5344CB8AC3E}">
        <p14:creationId xmlns:p14="http://schemas.microsoft.com/office/powerpoint/2010/main" val="6384713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8</a:t>
            </a:fld>
            <a:endParaRPr lang="en-US"/>
          </a:p>
        </p:txBody>
      </p:sp>
    </p:spTree>
    <p:extLst>
      <p:ext uri="{BB962C8B-B14F-4D97-AF65-F5344CB8AC3E}">
        <p14:creationId xmlns:p14="http://schemas.microsoft.com/office/powerpoint/2010/main" val="6887848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9</a:t>
            </a:fld>
            <a:endParaRPr lang="en-US"/>
          </a:p>
        </p:txBody>
      </p:sp>
    </p:spTree>
    <p:extLst>
      <p:ext uri="{BB962C8B-B14F-4D97-AF65-F5344CB8AC3E}">
        <p14:creationId xmlns:p14="http://schemas.microsoft.com/office/powerpoint/2010/main" val="1957547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37622D8-EF64-8242-9311-D7DDF41E8CF3}" type="slidenum">
              <a:rPr lang="en-US" smtClean="0"/>
              <a:t>10</a:t>
            </a:fld>
            <a:endParaRPr lang="en-US"/>
          </a:p>
        </p:txBody>
      </p:sp>
    </p:spTree>
    <p:extLst>
      <p:ext uri="{BB962C8B-B14F-4D97-AF65-F5344CB8AC3E}">
        <p14:creationId xmlns:p14="http://schemas.microsoft.com/office/powerpoint/2010/main" val="7828502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7622D8-EF64-8242-9311-D7DDF41E8CF3}" type="slidenum">
              <a:rPr lang="en-US" smtClean="0"/>
              <a:t>12</a:t>
            </a:fld>
            <a:endParaRPr lang="en-US"/>
          </a:p>
        </p:txBody>
      </p:sp>
    </p:spTree>
    <p:extLst>
      <p:ext uri="{BB962C8B-B14F-4D97-AF65-F5344CB8AC3E}">
        <p14:creationId xmlns:p14="http://schemas.microsoft.com/office/powerpoint/2010/main" val="1288651361"/>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4" Type="http://schemas.openxmlformats.org/officeDocument/2006/relationships/image" Target="../media/image3.png"/><Relationship Id="rId5" Type="http://schemas.microsoft.com/office/2007/relationships/hdphoto" Target="../media/hdphoto1.wdp"/><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4" Type="http://schemas.openxmlformats.org/officeDocument/2006/relationships/image" Target="../media/image3.png"/><Relationship Id="rId5" Type="http://schemas.microsoft.com/office/2007/relationships/hdphoto" Target="../media/hdphoto1.wdp"/><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4" Type="http://schemas.openxmlformats.org/officeDocument/2006/relationships/image" Target="../media/image2.png"/><Relationship Id="rId5" Type="http://schemas.microsoft.com/office/2007/relationships/hdphoto" Target="../media/hdphoto1.wdp"/><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4" Type="http://schemas.openxmlformats.org/officeDocument/2006/relationships/image" Target="../media/image2.png"/><Relationship Id="rId5" Type="http://schemas.microsoft.com/office/2007/relationships/hdphoto" Target="../media/hdphoto1.wdp"/><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smtClean="0"/>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F4A5FD6-0383-6841-A52B-72C440D7BC5F}" type="datetime1">
              <a:rPr lang="en-US" smtClean="0"/>
              <a:t>4/16/17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9423619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09FD77E-E771-894E-9AC3-C4885E9D9779}" type="datetime1">
              <a:rPr lang="en-US" smtClean="0"/>
              <a:t>4/16/17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35362568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ED4F9A5-FCB1-514E-B4D8-8D5DB85C2580}" type="datetime1">
              <a:rPr lang="en-US" smtClean="0"/>
              <a:t>4/16/17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13586516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F75E29F-0289-634E-A668-25F1A22328DA}" type="datetime1">
              <a:rPr lang="en-US" smtClean="0"/>
              <a:t>4/16/17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34050823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smtClean="0"/>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4A00E171-CB37-CB47-B84F-2C98F2ED15F2}" type="datetime1">
              <a:rPr lang="en-US" smtClean="0"/>
              <a:t>4/16/17</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0435599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AE6481D-F7DC-FF48-86D0-7153D5F3F056}" type="datetime1">
              <a:rPr lang="en-US" smtClean="0"/>
              <a:t>4/16/17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42493787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D1B0CE6-B475-3043-8588-CAFAED120960}" type="datetime1">
              <a:rPr lang="en-US" smtClean="0"/>
              <a:t>4/16/17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a:p>
        </p:txBody>
      </p:sp>
      <p:sp>
        <p:nvSpPr>
          <p:cNvPr id="10" name="Title 9"/>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10723781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2025435-B69C-164A-A844-2FBDF1C9D2B1}" type="datetime1">
              <a:rPr lang="en-US" smtClean="0"/>
              <a:t>4/16/17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818866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8321092-6004-C741-A200-3E85D4FDA114}" type="datetime1">
              <a:rPr lang="en-US" smtClean="0"/>
              <a:t>4/16/17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4922624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smtClean="0"/>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2774392-1F80-E64E-ABA5-F68F51A95878}" type="datetime1">
              <a:rPr lang="en-US" smtClean="0"/>
              <a:t>4/16/17</a:t>
            </a:fld>
            <a:endParaRPr lang="en-US"/>
          </a:p>
        </p:txBody>
      </p:sp>
      <p:sp>
        <p:nvSpPr>
          <p:cNvPr id="6" name="Footer Placeholder 5"/>
          <p:cNvSpPr>
            <a:spLocks noGrp="1"/>
          </p:cNvSpPr>
          <p:nvPr>
            <p:ph type="ftr" sz="quarter" idx="11"/>
          </p:nvPr>
        </p:nvSpPr>
        <p:spPr/>
        <p:txBody>
          <a:bodyPr/>
          <a:lstStyle/>
          <a:p>
            <a:endParaRPr lang="en-US"/>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1483897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303740" cy="6858000"/>
          </a:xfrm>
          <a:solidFill>
            <a:schemeClr val="tx2">
              <a:lumMod val="20000"/>
              <a:lumOff val="80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BC270EE-D7E8-8D4B-9C01-46408146BAF5}" type="datetime1">
              <a:rPr lang="en-US" smtClean="0"/>
              <a:t>4/16/17</a:t>
            </a:fld>
            <a:endParaRPr lang="en-US"/>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421661512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2.png"/><Relationship Id="rId14" Type="http://schemas.microsoft.com/office/2007/relationships/hdphoto" Target="../media/hdphoto1.wdp"/><Relationship Id="rId15"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AEB7C052-86F5-8C47-B563-FE62B198A731}" type="datetime1">
              <a:rPr lang="en-US" smtClean="0"/>
              <a:t>4/16/17</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877551537"/>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hdr="0" ft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3" Type="http://schemas.openxmlformats.org/officeDocument/2006/relationships/hyperlink" Target="https://goo.gl/9SKBvx" TargetMode="External"/><Relationship Id="rId4" Type="http://schemas.microsoft.com/office/2011/relationships/webextension" Target="../webextensions/webextension1.xml"/><Relationship Id="rId5"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6.xml.rels><?xml version="1.0" encoding="UTF-8" standalone="yes"?>
<Relationships xmlns="http://schemas.openxmlformats.org/package/2006/relationships"><Relationship Id="rId3" Type="http://schemas.microsoft.com/office/2011/relationships/webextension" Target="../webextensions/webextension2.xml"/><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8.xml.rels><?xml version="1.0" encoding="UTF-8" standalone="yes"?>
<Relationships xmlns="http://schemas.openxmlformats.org/package/2006/relationships"><Relationship Id="rId3" Type="http://schemas.microsoft.com/office/2011/relationships/webextension" Target="../webextensions/webextension3.xml"/><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microsoft.com/office/2011/relationships/webextension" Target="../webextensions/webextension4.xml"/><Relationship Id="rId4"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hyperlink" Target="https://serverless.com/framework/docs/providers/azure/guide/credentials/"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22.xml"/><Relationship Id="rId5" Type="http://schemas.openxmlformats.org/officeDocument/2006/relationships/image" Target="../media/image14.png"/><Relationship Id="rId1" Type="http://schemas.microsoft.com/office/2007/relationships/media" Target="../media/media1.mp4"/><Relationship Id="rId2" Type="http://schemas.openxmlformats.org/officeDocument/2006/relationships/video" Target="../media/media1.mp4"/></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29.xml.rels><?xml version="1.0" encoding="UTF-8" standalone="yes"?>
<Relationships xmlns="http://schemas.openxmlformats.org/package/2006/relationships"><Relationship Id="rId3" Type="http://schemas.openxmlformats.org/officeDocument/2006/relationships/hyperlink" Target="https://serverless.com/framework/" TargetMode="External"/><Relationship Id="rId4" Type="http://schemas.openxmlformats.org/officeDocument/2006/relationships/hyperlink" Target="https://www.twilio.com/" TargetMode="External"/><Relationship Id="rId5" Type="http://schemas.openxmlformats.org/officeDocument/2006/relationships/hyperlink" Target="https://aws.amazon.com/rekognition" TargetMode="External"/><Relationship Id="rId6" Type="http://schemas.openxmlformats.org/officeDocument/2006/relationships/hyperlink" Target="http://imdbpy.sourceforge.net/" TargetMode="External"/><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3" Type="http://schemas.openxmlformats.org/officeDocument/2006/relationships/hyperlink" Target="https://martinfowler.com/articles/serverless.html" TargetMode="External"/><Relationship Id="rId4" Type="http://schemas.openxmlformats.org/officeDocument/2006/relationships/hyperlink" Target="https://serverless.com/" TargetMode="External"/><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skarlekar/faces/tree/master/twilioCommunicationService" TargetMode="External"/><Relationship Id="rId4" Type="http://schemas.openxmlformats.org/officeDocument/2006/relationships/hyperlink" Target="https://github.com/skarlekar/faces/tree/master/faceRecognitionService" TargetMode="External"/><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33.xml.rels><?xml version="1.0" encoding="UTF-8" standalone="yes"?>
<Relationships xmlns="http://schemas.openxmlformats.org/package/2006/relationships"><Relationship Id="rId3" Type="http://schemas.openxmlformats.org/officeDocument/2006/relationships/hyperlink" Target="https://github.com/skarlekar/faces" TargetMode="External"/><Relationship Id="rId4" Type="http://schemas.openxmlformats.org/officeDocument/2006/relationships/hyperlink" Target="https://github.com/skarlekar/faces/tree/master/twilioCommunicationService" TargetMode="External"/><Relationship Id="rId5" Type="http://schemas.openxmlformats.org/officeDocument/2006/relationships/hyperlink" Target="https://github.com/skarlekar/faces/tree/master/faceRecognitionService" TargetMode="External"/><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4.xml.rels><?xml version="1.0" encoding="UTF-8" standalone="yes"?>
<Relationships xmlns="http://schemas.openxmlformats.org/package/2006/relationships"><Relationship Id="rId3" Type="http://schemas.openxmlformats.org/officeDocument/2006/relationships/hyperlink" Target="https://www.twilio.com/docs/api/security#http-authentication" TargetMode="External"/><Relationship Id="rId4" Type="http://schemas.openxmlformats.org/officeDocument/2006/relationships/hyperlink" Target="https://www.twilio.com/docs/api/security#validating-requests" TargetMode="External"/><Relationship Id="rId5" Type="http://schemas.openxmlformats.org/officeDocument/2006/relationships/hyperlink" Target="https://serverless.com/framework/docs/providers/aws/guide/functions#vpc-configuration" TargetMode="External"/><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docs.aws.amazon.com/lambda/latest/dg/limits.htm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6000" dirty="0" smtClean="0"/>
              <a:t>Building Event-Driven </a:t>
            </a:r>
            <a:r>
              <a:rPr lang="en-US" sz="6000" dirty="0" err="1" smtClean="0"/>
              <a:t>Microservices</a:t>
            </a:r>
            <a:r>
              <a:rPr lang="en-US" sz="6000" dirty="0" smtClean="0"/>
              <a:t> with the Serverless Framework</a:t>
            </a:r>
            <a:endParaRPr lang="en-US" sz="6000" dirty="0"/>
          </a:p>
        </p:txBody>
      </p:sp>
      <p:sp>
        <p:nvSpPr>
          <p:cNvPr id="3" name="Subtitle 2"/>
          <p:cNvSpPr>
            <a:spLocks noGrp="1"/>
          </p:cNvSpPr>
          <p:nvPr>
            <p:ph type="subTitle" idx="1"/>
          </p:nvPr>
        </p:nvSpPr>
        <p:spPr>
          <a:xfrm>
            <a:off x="1069848" y="4389120"/>
            <a:ext cx="8122278" cy="1069848"/>
          </a:xfrm>
        </p:spPr>
        <p:txBody>
          <a:bodyPr/>
          <a:lstStyle/>
          <a:p>
            <a:r>
              <a:rPr lang="en-US" dirty="0" smtClean="0"/>
              <a:t>Srini Karlekar </a:t>
            </a:r>
            <a:r>
              <a:rPr lang="mr-IN" dirty="0" smtClean="0"/>
              <a:t>–</a:t>
            </a:r>
            <a:r>
              <a:rPr lang="en-US" dirty="0" smtClean="0"/>
              <a:t> Director, Software Engineering, Capital One.</a:t>
            </a:r>
          </a:p>
          <a:p>
            <a:r>
              <a:rPr lang="en-US" dirty="0" smtClean="0"/>
              <a:t>Twitter: @</a:t>
            </a:r>
            <a:r>
              <a:rPr lang="en-US" dirty="0" err="1" smtClean="0"/>
              <a:t>skarlekar</a:t>
            </a:r>
            <a:endParaRPr lang="en-US" dirty="0"/>
          </a:p>
        </p:txBody>
      </p:sp>
    </p:spTree>
    <p:extLst>
      <p:ext uri="{BB962C8B-B14F-4D97-AF65-F5344CB8AC3E}">
        <p14:creationId xmlns:p14="http://schemas.microsoft.com/office/powerpoint/2010/main" val="150612313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800" b="1" dirty="0" smtClean="0"/>
              <a:t>The players</a:t>
            </a:r>
            <a:endParaRPr lang="en-US" sz="4800" dirty="0"/>
          </a:p>
        </p:txBody>
      </p:sp>
      <p:sp>
        <p:nvSpPr>
          <p:cNvPr id="3" name="Content Placeholder 2"/>
          <p:cNvSpPr>
            <a:spLocks noGrp="1"/>
          </p:cNvSpPr>
          <p:nvPr>
            <p:ph idx="1"/>
          </p:nvPr>
        </p:nvSpPr>
        <p:spPr/>
        <p:txBody>
          <a:bodyPr/>
          <a:lstStyle/>
          <a:p>
            <a:pPr marL="0" indent="0">
              <a:buNone/>
            </a:pPr>
            <a:r>
              <a:rPr lang="en-US" dirty="0"/>
              <a:t>While there are new providers entering the market to exploit the Serverless wave, the </a:t>
            </a:r>
            <a:r>
              <a:rPr lang="en-US" dirty="0" smtClean="0"/>
              <a:t>following rule the roost: </a:t>
            </a:r>
          </a:p>
          <a:p>
            <a:r>
              <a:rPr lang="en-US" dirty="0" smtClean="0"/>
              <a:t>Amazon </a:t>
            </a:r>
            <a:r>
              <a:rPr lang="en-US" dirty="0"/>
              <a:t>with its AWS Lambda, </a:t>
            </a:r>
            <a:endParaRPr lang="en-US" dirty="0" smtClean="0"/>
          </a:p>
          <a:p>
            <a:r>
              <a:rPr lang="en-US" dirty="0" smtClean="0"/>
              <a:t>Microsoft </a:t>
            </a:r>
            <a:r>
              <a:rPr lang="en-US" dirty="0"/>
              <a:t>with its Azure Functions, </a:t>
            </a:r>
            <a:endParaRPr lang="en-US" dirty="0" smtClean="0"/>
          </a:p>
          <a:p>
            <a:r>
              <a:rPr lang="en-US" dirty="0" smtClean="0"/>
              <a:t>Google </a:t>
            </a:r>
            <a:r>
              <a:rPr lang="en-US" dirty="0"/>
              <a:t>with its Google Functions and </a:t>
            </a:r>
            <a:endParaRPr lang="en-US" dirty="0" smtClean="0"/>
          </a:p>
          <a:p>
            <a:r>
              <a:rPr lang="en-US" dirty="0" smtClean="0"/>
              <a:t>IBM with </a:t>
            </a:r>
            <a:r>
              <a:rPr lang="en-US" dirty="0"/>
              <a:t>its </a:t>
            </a:r>
            <a:r>
              <a:rPr lang="en-US" dirty="0" err="1" smtClean="0"/>
              <a:t>Openwhisk</a:t>
            </a:r>
            <a:r>
              <a:rPr lang="en-US" dirty="0" smtClean="0"/>
              <a:t>.</a:t>
            </a:r>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10</a:t>
            </a:fld>
            <a:endParaRPr lang="en-US"/>
          </a:p>
        </p:txBody>
      </p:sp>
      <p:sp>
        <p:nvSpPr>
          <p:cNvPr id="5" name="Rectangle 4"/>
          <p:cNvSpPr/>
          <p:nvPr/>
        </p:nvSpPr>
        <p:spPr>
          <a:xfrm>
            <a:off x="2782176" y="5464314"/>
            <a:ext cx="6633804" cy="523220"/>
          </a:xfrm>
          <a:prstGeom prst="rect">
            <a:avLst/>
          </a:prstGeom>
          <a:noFill/>
          <a:ln>
            <a:solidFill>
              <a:schemeClr val="accent1"/>
            </a:solidFill>
          </a:ln>
        </p:spPr>
        <p:txBody>
          <a:bodyPr wrap="none" lIns="91440" tIns="45720" rIns="91440" bIns="45720">
            <a:spAutoFit/>
          </a:bodyPr>
          <a:lstStyle/>
          <a:p>
            <a:pPr algn="ctr"/>
            <a:r>
              <a:rPr lang="en-US" sz="2800" b="1" cap="small" dirty="0" smtClean="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rPr>
              <a:t>Amazon’s AWS Lambda is the dominant player</a:t>
            </a:r>
            <a:endParaRPr lang="en-US" sz="2800" b="1" cap="small" spc="0" dirty="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endParaRPr>
          </a:p>
        </p:txBody>
      </p:sp>
    </p:spTree>
    <p:extLst>
      <p:ext uri="{BB962C8B-B14F-4D97-AF65-F5344CB8AC3E}">
        <p14:creationId xmlns:p14="http://schemas.microsoft.com/office/powerpoint/2010/main" val="21173757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tile tx="0" ty="0" sx="100000" sy="100000" flip="none" algn="tl"/>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117975" y="2530000"/>
            <a:ext cx="10058400" cy="1609344"/>
          </a:xfrm>
        </p:spPr>
        <p:txBody>
          <a:bodyPr/>
          <a:lstStyle/>
          <a:p>
            <a:pPr algn="ctr"/>
            <a:r>
              <a:rPr lang="en-US" dirty="0" smtClean="0"/>
              <a:t>Serverless framework</a:t>
            </a:r>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11</a:t>
            </a:fld>
            <a:endParaRPr lang="en-US"/>
          </a:p>
        </p:txBody>
      </p:sp>
    </p:spTree>
    <p:extLst>
      <p:ext uri="{BB962C8B-B14F-4D97-AF65-F5344CB8AC3E}">
        <p14:creationId xmlns:p14="http://schemas.microsoft.com/office/powerpoint/2010/main" val="17527507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156013"/>
            <a:ext cx="10058400" cy="1609344"/>
          </a:xfrm>
        </p:spPr>
        <p:txBody>
          <a:bodyPr>
            <a:normAutofit/>
          </a:bodyPr>
          <a:lstStyle/>
          <a:p>
            <a:pPr algn="ctr"/>
            <a:r>
              <a:rPr lang="en-US" sz="4000" b="1" dirty="0" smtClean="0"/>
              <a:t>Drivers for a Framework</a:t>
            </a:r>
            <a:endParaRPr lang="en-US" sz="4000" dirty="0"/>
          </a:p>
        </p:txBody>
      </p:sp>
      <p:sp>
        <p:nvSpPr>
          <p:cNvPr id="3" name="Content Placeholder 2"/>
          <p:cNvSpPr>
            <a:spLocks noGrp="1"/>
          </p:cNvSpPr>
          <p:nvPr>
            <p:ph idx="1"/>
          </p:nvPr>
        </p:nvSpPr>
        <p:spPr>
          <a:xfrm>
            <a:off x="642938" y="1414463"/>
            <a:ext cx="10958512" cy="4371971"/>
          </a:xfrm>
        </p:spPr>
        <p:txBody>
          <a:bodyPr>
            <a:noAutofit/>
          </a:bodyPr>
          <a:lstStyle/>
          <a:p>
            <a:r>
              <a:rPr lang="en-US" sz="2400" dirty="0" smtClean="0"/>
              <a:t>Organizations want to diversify risk and hence do not want to be bound to a single provider. </a:t>
            </a:r>
          </a:p>
          <a:p>
            <a:r>
              <a:rPr lang="en-US" sz="2400" dirty="0" smtClean="0"/>
              <a:t>While not having to manage infrastructure by using serverless functions is nice, having to deal with hundreds of functions in a project between multiple providers, managing buckets, messaging and permissions becomes an issue in itself. </a:t>
            </a:r>
          </a:p>
          <a:p>
            <a:r>
              <a:rPr lang="en-US" sz="2400" dirty="0" smtClean="0"/>
              <a:t>While many providers are entering into the Serverless field to make developing cloud-native applications easy, you </a:t>
            </a:r>
            <a:r>
              <a:rPr lang="en-US" sz="2400" dirty="0"/>
              <a:t>are still bound to idiosyncrasies of the provider when it comes to their </a:t>
            </a:r>
            <a:r>
              <a:rPr lang="en-US" sz="2400" dirty="0" err="1"/>
              <a:t>FaaS</a:t>
            </a:r>
            <a:r>
              <a:rPr lang="en-US" sz="2400" dirty="0"/>
              <a:t> offering. </a:t>
            </a:r>
            <a:endParaRPr lang="en-US" sz="2400" dirty="0" smtClean="0"/>
          </a:p>
          <a:p>
            <a:r>
              <a:rPr lang="en-US" sz="2400" dirty="0" smtClean="0"/>
              <a:t>Not </a:t>
            </a:r>
            <a:r>
              <a:rPr lang="en-US" sz="2400" dirty="0"/>
              <a:t>only do you have to learn the different terminologies used by the various providers, you will have to learn how to use their offerings on their respective consoles or CLI (Command Line Interface</a:t>
            </a:r>
            <a:r>
              <a:rPr lang="en-US" sz="2400" dirty="0" smtClean="0"/>
              <a:t>).</a:t>
            </a:r>
          </a:p>
          <a:p>
            <a:endParaRPr lang="en-US" sz="2400" dirty="0"/>
          </a:p>
        </p:txBody>
      </p:sp>
      <p:sp>
        <p:nvSpPr>
          <p:cNvPr id="4" name="Slide Number Placeholder 3"/>
          <p:cNvSpPr>
            <a:spLocks noGrp="1"/>
          </p:cNvSpPr>
          <p:nvPr>
            <p:ph type="sldNum" sz="quarter" idx="12"/>
          </p:nvPr>
        </p:nvSpPr>
        <p:spPr/>
        <p:txBody>
          <a:bodyPr/>
          <a:lstStyle/>
          <a:p>
            <a:fld id="{4FAB73BC-B049-4115-A692-8D63A059BFB8}" type="slidenum">
              <a:rPr lang="en-US" smtClean="0"/>
              <a:t>12</a:t>
            </a:fld>
            <a:endParaRPr lang="en-US"/>
          </a:p>
        </p:txBody>
      </p:sp>
      <p:sp>
        <p:nvSpPr>
          <p:cNvPr id="5" name="Rectangle 4"/>
          <p:cNvSpPr/>
          <p:nvPr/>
        </p:nvSpPr>
        <p:spPr>
          <a:xfrm>
            <a:off x="3780018" y="5957889"/>
            <a:ext cx="4638129" cy="523220"/>
          </a:xfrm>
          <a:prstGeom prst="rect">
            <a:avLst/>
          </a:prstGeom>
          <a:noFill/>
          <a:ln>
            <a:solidFill>
              <a:schemeClr val="accent1"/>
            </a:solidFill>
          </a:ln>
        </p:spPr>
        <p:txBody>
          <a:bodyPr wrap="none" lIns="91440" tIns="45720" rIns="91440" bIns="45720">
            <a:spAutoFit/>
          </a:bodyPr>
          <a:lstStyle/>
          <a:p>
            <a:pPr algn="ctr"/>
            <a:r>
              <a:rPr lang="en-US" sz="2800" b="1" cap="small" dirty="0" smtClean="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rPr>
              <a:t>Too many cooks spoil the broth</a:t>
            </a:r>
            <a:endParaRPr lang="en-US" sz="2800" b="1" cap="small" spc="0" dirty="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endParaRPr>
          </a:p>
        </p:txBody>
      </p:sp>
    </p:spTree>
    <p:extLst>
      <p:ext uri="{BB962C8B-B14F-4D97-AF65-F5344CB8AC3E}">
        <p14:creationId xmlns:p14="http://schemas.microsoft.com/office/powerpoint/2010/main" val="18912473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156013"/>
            <a:ext cx="10058400" cy="1609344"/>
          </a:xfrm>
        </p:spPr>
        <p:txBody>
          <a:bodyPr>
            <a:normAutofit/>
          </a:bodyPr>
          <a:lstStyle/>
          <a:p>
            <a:pPr algn="ctr"/>
            <a:r>
              <a:rPr lang="en-US" sz="4000" b="1" dirty="0" smtClean="0"/>
              <a:t>Serverless Framework to the rescue</a:t>
            </a:r>
            <a:endParaRPr lang="en-US" sz="4000" dirty="0"/>
          </a:p>
        </p:txBody>
      </p:sp>
      <p:sp>
        <p:nvSpPr>
          <p:cNvPr id="3" name="Content Placeholder 2"/>
          <p:cNvSpPr>
            <a:spLocks noGrp="1"/>
          </p:cNvSpPr>
          <p:nvPr>
            <p:ph idx="1"/>
          </p:nvPr>
        </p:nvSpPr>
        <p:spPr>
          <a:xfrm>
            <a:off x="642938" y="1414463"/>
            <a:ext cx="10958512" cy="4371971"/>
          </a:xfrm>
        </p:spPr>
        <p:txBody>
          <a:bodyPr>
            <a:noAutofit/>
          </a:bodyPr>
          <a:lstStyle/>
          <a:p>
            <a:r>
              <a:rPr lang="en-US" sz="2400" dirty="0"/>
              <a:t>The Serverless Framework is an MIT open-source project, actively maintained by a vibrant and engaged community of developers and provides robust plugins for various </a:t>
            </a:r>
            <a:r>
              <a:rPr lang="en-US" sz="2400" dirty="0" err="1"/>
              <a:t>FaaS</a:t>
            </a:r>
            <a:r>
              <a:rPr lang="en-US" sz="2400" dirty="0"/>
              <a:t> providers and allows to extend it when needed</a:t>
            </a:r>
            <a:r>
              <a:rPr lang="en-US" sz="2400" dirty="0" smtClean="0"/>
              <a:t>.</a:t>
            </a:r>
          </a:p>
          <a:p>
            <a:r>
              <a:rPr lang="en-US" sz="2400" dirty="0" smtClean="0"/>
              <a:t>The </a:t>
            </a:r>
            <a:r>
              <a:rPr lang="en-US" sz="2400" dirty="0"/>
              <a:t>Serverless Framework allows you to provision and </a:t>
            </a:r>
            <a:r>
              <a:rPr lang="en-US" sz="2400" dirty="0" smtClean="0"/>
              <a:t>deploy </a:t>
            </a:r>
            <a:r>
              <a:rPr lang="en-US" sz="2400" dirty="0"/>
              <a:t>REST </a:t>
            </a:r>
            <a:r>
              <a:rPr lang="en-US" sz="2400" dirty="0" smtClean="0"/>
              <a:t>APIs, backend services, data pipe-lines, and other </a:t>
            </a:r>
            <a:r>
              <a:rPr lang="en-US" sz="2400" dirty="0"/>
              <a:t>uses cases by providing </a:t>
            </a:r>
            <a:r>
              <a:rPr lang="en-US" sz="2400" dirty="0" smtClean="0"/>
              <a:t>a framework and </a:t>
            </a:r>
            <a:r>
              <a:rPr lang="en-US" sz="2400" dirty="0"/>
              <a:t>CLI to </a:t>
            </a:r>
            <a:r>
              <a:rPr lang="en-US" sz="2400" dirty="0" smtClean="0"/>
              <a:t>build serverless services across many providers by </a:t>
            </a:r>
            <a:r>
              <a:rPr lang="en-US" sz="2400" dirty="0"/>
              <a:t>abstracting away provider-level complexity.</a:t>
            </a:r>
          </a:p>
          <a:p>
            <a:r>
              <a:rPr lang="en-US" sz="2400" dirty="0"/>
              <a:t>The Serverless Framework is different than other application frameworks because:</a:t>
            </a:r>
          </a:p>
          <a:p>
            <a:pPr lvl="1"/>
            <a:r>
              <a:rPr lang="en-US" sz="2200" dirty="0"/>
              <a:t>It manages your code as well as your infrastructure</a:t>
            </a:r>
          </a:p>
          <a:p>
            <a:pPr lvl="1"/>
            <a:r>
              <a:rPr lang="en-US" sz="2200" dirty="0"/>
              <a:t>It supports multiple languages (</a:t>
            </a:r>
            <a:r>
              <a:rPr lang="en-US" sz="2200" dirty="0" err="1"/>
              <a:t>Node.js</a:t>
            </a:r>
            <a:r>
              <a:rPr lang="en-US" sz="2200" dirty="0"/>
              <a:t>, Python, Java, and more)</a:t>
            </a:r>
          </a:p>
        </p:txBody>
      </p:sp>
      <p:sp>
        <p:nvSpPr>
          <p:cNvPr id="4" name="Slide Number Placeholder 3"/>
          <p:cNvSpPr>
            <a:spLocks noGrp="1"/>
          </p:cNvSpPr>
          <p:nvPr>
            <p:ph type="sldNum" sz="quarter" idx="12"/>
          </p:nvPr>
        </p:nvSpPr>
        <p:spPr/>
        <p:txBody>
          <a:bodyPr/>
          <a:lstStyle/>
          <a:p>
            <a:fld id="{4FAB73BC-B049-4115-A692-8D63A059BFB8}" type="slidenum">
              <a:rPr lang="en-US" smtClean="0"/>
              <a:t>13</a:t>
            </a:fld>
            <a:endParaRPr lang="en-US"/>
          </a:p>
        </p:txBody>
      </p:sp>
      <p:sp>
        <p:nvSpPr>
          <p:cNvPr id="5" name="Rectangle 4"/>
          <p:cNvSpPr/>
          <p:nvPr/>
        </p:nvSpPr>
        <p:spPr>
          <a:xfrm>
            <a:off x="461080" y="5957889"/>
            <a:ext cx="11276037" cy="523220"/>
          </a:xfrm>
          <a:prstGeom prst="rect">
            <a:avLst/>
          </a:prstGeom>
          <a:noFill/>
          <a:ln>
            <a:solidFill>
              <a:schemeClr val="accent1"/>
            </a:solidFill>
          </a:ln>
        </p:spPr>
        <p:txBody>
          <a:bodyPr wrap="none" lIns="91440" tIns="45720" rIns="91440" bIns="45720">
            <a:spAutoFit/>
          </a:bodyPr>
          <a:lstStyle/>
          <a:p>
            <a:pPr algn="ctr"/>
            <a:r>
              <a:rPr lang="en-US" sz="2800" b="1" cap="small" dirty="0" smtClean="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rPr>
              <a:t>Serverless framework allows choice of </a:t>
            </a:r>
            <a:r>
              <a:rPr lang="en-US" sz="2800" b="1" cap="small" dirty="0" err="1" smtClean="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rPr>
              <a:t>FaaS</a:t>
            </a:r>
            <a:r>
              <a:rPr lang="en-US" sz="2800" b="1" cap="small" dirty="0" smtClean="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rPr>
              <a:t> providers across a single project</a:t>
            </a:r>
            <a:endParaRPr lang="en-US" sz="2800" b="1" cap="small" spc="0" dirty="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endParaRPr>
          </a:p>
        </p:txBody>
      </p:sp>
    </p:spTree>
    <p:extLst>
      <p:ext uri="{BB962C8B-B14F-4D97-AF65-F5344CB8AC3E}">
        <p14:creationId xmlns:p14="http://schemas.microsoft.com/office/powerpoint/2010/main" val="19568741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82" y="0"/>
            <a:ext cx="10058400" cy="1243008"/>
          </a:xfrm>
        </p:spPr>
        <p:txBody>
          <a:bodyPr>
            <a:normAutofit/>
          </a:bodyPr>
          <a:lstStyle/>
          <a:p>
            <a:pPr algn="ctr"/>
            <a:r>
              <a:rPr lang="en-US" sz="4000" b="1" dirty="0" smtClean="0"/>
              <a:t>Core Concepts of Serverless </a:t>
            </a:r>
            <a:r>
              <a:rPr lang="en-US" sz="4000" b="1" dirty="0" err="1" smtClean="0"/>
              <a:t>FrameWORK</a:t>
            </a:r>
            <a:endParaRPr lang="en-US" sz="4000" dirty="0"/>
          </a:p>
        </p:txBody>
      </p:sp>
      <p:sp>
        <p:nvSpPr>
          <p:cNvPr id="3" name="Content Placeholder 2"/>
          <p:cNvSpPr>
            <a:spLocks noGrp="1"/>
          </p:cNvSpPr>
          <p:nvPr>
            <p:ph idx="1"/>
          </p:nvPr>
        </p:nvSpPr>
        <p:spPr>
          <a:xfrm>
            <a:off x="642938" y="1004341"/>
            <a:ext cx="10958512" cy="4782093"/>
          </a:xfrm>
        </p:spPr>
        <p:txBody>
          <a:bodyPr>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400" dirty="0" smtClean="0"/>
              <a:t>Serverless Framework consists of the following core concepts:</a:t>
            </a:r>
          </a:p>
          <a:p>
            <a:pPr marL="0" marR="0" lvl="0" indent="0" defTabSz="914400" eaLnBrk="1" fontAlgn="auto" latinLnBrk="0" hangingPunct="1">
              <a:lnSpc>
                <a:spcPct val="100000"/>
              </a:lnSpc>
              <a:spcBef>
                <a:spcPts val="0"/>
              </a:spcBef>
              <a:spcAft>
                <a:spcPts val="0"/>
              </a:spcAft>
              <a:buClrTx/>
              <a:buSzTx/>
              <a:buFontTx/>
              <a:buNone/>
              <a:tabLst/>
              <a:defRPr/>
            </a:pPr>
            <a:endParaRPr lang="en-US" sz="2400" dirty="0" smtClean="0"/>
          </a:p>
          <a:p>
            <a:pPr>
              <a:lnSpc>
                <a:spcPct val="100000"/>
              </a:lnSpc>
              <a:spcBef>
                <a:spcPts val="0"/>
              </a:spcBef>
              <a:buClrTx/>
              <a:buSzTx/>
            </a:pPr>
            <a:r>
              <a:rPr lang="en-US" sz="2400" dirty="0" smtClean="0"/>
              <a:t>Service</a:t>
            </a:r>
          </a:p>
          <a:p>
            <a:pPr>
              <a:lnSpc>
                <a:spcPct val="100000"/>
              </a:lnSpc>
              <a:spcBef>
                <a:spcPts val="0"/>
              </a:spcBef>
              <a:buClrTx/>
              <a:buSzTx/>
            </a:pPr>
            <a:r>
              <a:rPr lang="en-US" sz="2400" dirty="0" smtClean="0"/>
              <a:t>Function</a:t>
            </a:r>
          </a:p>
          <a:p>
            <a:pPr>
              <a:lnSpc>
                <a:spcPct val="100000"/>
              </a:lnSpc>
              <a:spcBef>
                <a:spcPts val="0"/>
              </a:spcBef>
              <a:buClrTx/>
              <a:buSzTx/>
            </a:pPr>
            <a:r>
              <a:rPr lang="en-US" sz="2400" dirty="0" smtClean="0"/>
              <a:t>Events</a:t>
            </a:r>
          </a:p>
          <a:p>
            <a:pPr>
              <a:lnSpc>
                <a:spcPct val="100000"/>
              </a:lnSpc>
              <a:spcBef>
                <a:spcPts val="0"/>
              </a:spcBef>
              <a:buClrTx/>
              <a:buSzTx/>
            </a:pPr>
            <a:r>
              <a:rPr lang="en-US" sz="2400" dirty="0" smtClean="0"/>
              <a:t>Resources </a:t>
            </a:r>
          </a:p>
          <a:p>
            <a:pPr>
              <a:lnSpc>
                <a:spcPct val="100000"/>
              </a:lnSpc>
              <a:spcBef>
                <a:spcPts val="0"/>
              </a:spcBef>
              <a:buClrTx/>
              <a:buSzTx/>
            </a:pPr>
            <a:r>
              <a:rPr lang="en-US" sz="2400" dirty="0" smtClean="0"/>
              <a:t>Plugins</a:t>
            </a:r>
          </a:p>
          <a:p>
            <a:pPr marL="0" lvl="0" indent="0">
              <a:lnSpc>
                <a:spcPct val="100000"/>
              </a:lnSpc>
              <a:spcBef>
                <a:spcPts val="0"/>
              </a:spcBef>
              <a:buClrTx/>
              <a:buSzTx/>
              <a:buNone/>
            </a:pPr>
            <a:endParaRPr lang="en-US" sz="2400" dirty="0"/>
          </a:p>
          <a:p>
            <a:pPr marL="0" lvl="0" indent="0">
              <a:lnSpc>
                <a:spcPct val="100000"/>
              </a:lnSpc>
              <a:spcBef>
                <a:spcPts val="0"/>
              </a:spcBef>
              <a:buClrTx/>
              <a:buSzTx/>
              <a:buNone/>
            </a:pPr>
            <a:endParaRPr lang="en-US" sz="2400" dirty="0"/>
          </a:p>
        </p:txBody>
      </p:sp>
      <p:sp>
        <p:nvSpPr>
          <p:cNvPr id="4" name="Slide Number Placeholder 3"/>
          <p:cNvSpPr>
            <a:spLocks noGrp="1"/>
          </p:cNvSpPr>
          <p:nvPr>
            <p:ph type="sldNum" sz="quarter" idx="12"/>
          </p:nvPr>
        </p:nvSpPr>
        <p:spPr/>
        <p:txBody>
          <a:bodyPr/>
          <a:lstStyle/>
          <a:p>
            <a:fld id="{4FAB73BC-B049-4115-A692-8D63A059BFB8}" type="slidenum">
              <a:rPr lang="en-US" smtClean="0"/>
              <a:t>14</a:t>
            </a:fld>
            <a:endParaRPr lang="en-US"/>
          </a:p>
        </p:txBody>
      </p:sp>
    </p:spTree>
    <p:extLst>
      <p:ext uri="{BB962C8B-B14F-4D97-AF65-F5344CB8AC3E}">
        <p14:creationId xmlns:p14="http://schemas.microsoft.com/office/powerpoint/2010/main" val="18940480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82" y="0"/>
            <a:ext cx="10058400" cy="1243008"/>
          </a:xfrm>
        </p:spPr>
        <p:txBody>
          <a:bodyPr>
            <a:normAutofit/>
          </a:bodyPr>
          <a:lstStyle/>
          <a:p>
            <a:pPr algn="ctr"/>
            <a:r>
              <a:rPr lang="en-US" sz="4000" b="1" dirty="0" smtClean="0"/>
              <a:t>Services</a:t>
            </a:r>
            <a:endParaRPr lang="en-US" sz="4000" dirty="0"/>
          </a:p>
        </p:txBody>
      </p:sp>
      <p:sp>
        <p:nvSpPr>
          <p:cNvPr id="3" name="Content Placeholder 2"/>
          <p:cNvSpPr>
            <a:spLocks noGrp="1"/>
          </p:cNvSpPr>
          <p:nvPr>
            <p:ph idx="1"/>
          </p:nvPr>
        </p:nvSpPr>
        <p:spPr>
          <a:xfrm>
            <a:off x="642938" y="1004342"/>
            <a:ext cx="10958512" cy="2398426"/>
          </a:xfrm>
        </p:spPr>
        <p:txBody>
          <a:bodyPr>
            <a:noAutofit/>
          </a:bodyPr>
          <a:lstStyle/>
          <a:p>
            <a:pPr marL="0" lvl="0" indent="0">
              <a:lnSpc>
                <a:spcPct val="100000"/>
              </a:lnSpc>
              <a:spcBef>
                <a:spcPts val="0"/>
              </a:spcBef>
              <a:buClrTx/>
              <a:buSzTx/>
              <a:buNone/>
            </a:pPr>
            <a:r>
              <a:rPr lang="en-US" sz="2400" dirty="0" smtClean="0"/>
              <a:t>Service - The unit of organization. </a:t>
            </a:r>
            <a:r>
              <a:rPr lang="en-US" sz="2400" dirty="0"/>
              <a:t>It's where you define your Functions, the Events that trigger them, and the Resources your Functions use, all in one file </a:t>
            </a:r>
            <a:r>
              <a:rPr lang="en-US" sz="2400" dirty="0" smtClean="0"/>
              <a:t>titled</a:t>
            </a:r>
            <a:r>
              <a:rPr lang="en-US" sz="2400" dirty="0"/>
              <a:t> </a:t>
            </a:r>
            <a:r>
              <a:rPr lang="en-US" sz="2400" i="1" dirty="0" err="1"/>
              <a:t>serverless.yml</a:t>
            </a:r>
            <a:r>
              <a:rPr lang="en-US" sz="2400" dirty="0" smtClean="0"/>
              <a:t>. More information at: </a:t>
            </a:r>
            <a:r>
              <a:rPr lang="en-US" sz="2400" dirty="0">
                <a:hlinkClick r:id="rId3"/>
              </a:rPr>
              <a:t>https://</a:t>
            </a:r>
            <a:r>
              <a:rPr lang="en-US" sz="2400" dirty="0" smtClean="0">
                <a:hlinkClick r:id="rId3"/>
              </a:rPr>
              <a:t>goo.gl/9SKBvx</a:t>
            </a:r>
            <a:endParaRPr lang="en-US" sz="2400" dirty="0" smtClean="0"/>
          </a:p>
          <a:p>
            <a:pPr marL="0" lvl="0" indent="0">
              <a:lnSpc>
                <a:spcPct val="100000"/>
              </a:lnSpc>
              <a:spcBef>
                <a:spcPts val="0"/>
              </a:spcBef>
              <a:buClrTx/>
              <a:buSzTx/>
              <a:buNone/>
            </a:pPr>
            <a:endParaRPr lang="en-US" sz="2400" dirty="0"/>
          </a:p>
          <a:p>
            <a:pPr marL="0" lvl="0" indent="0">
              <a:lnSpc>
                <a:spcPct val="100000"/>
              </a:lnSpc>
              <a:spcBef>
                <a:spcPts val="0"/>
              </a:spcBef>
              <a:buClrTx/>
              <a:buSzTx/>
              <a:buNone/>
            </a:pPr>
            <a:r>
              <a:rPr lang="en-US" sz="2400" dirty="0" smtClean="0"/>
              <a:t>An application can have multiple services and hence multiple </a:t>
            </a:r>
            <a:r>
              <a:rPr lang="en-US" sz="2400" dirty="0" err="1" smtClean="0"/>
              <a:t>serverless.yml</a:t>
            </a:r>
            <a:r>
              <a:rPr lang="en-US" sz="2400" dirty="0" smtClean="0"/>
              <a:t> files.</a:t>
            </a:r>
          </a:p>
          <a:p>
            <a:pPr marL="0" lvl="0" indent="0">
              <a:lnSpc>
                <a:spcPct val="100000"/>
              </a:lnSpc>
              <a:spcBef>
                <a:spcPts val="0"/>
              </a:spcBef>
              <a:buClrTx/>
              <a:buSzTx/>
              <a:buNone/>
            </a:pPr>
            <a:endParaRPr lang="en-US" sz="2400" dirty="0" smtClean="0"/>
          </a:p>
          <a:p>
            <a:pPr marL="0" lvl="0" indent="0">
              <a:lnSpc>
                <a:spcPct val="100000"/>
              </a:lnSpc>
              <a:spcBef>
                <a:spcPts val="0"/>
              </a:spcBef>
              <a:buClrTx/>
              <a:buSzTx/>
              <a:buNone/>
            </a:pPr>
            <a:endParaRPr lang="en-US" sz="2400" dirty="0"/>
          </a:p>
        </p:txBody>
      </p:sp>
      <p:sp>
        <p:nvSpPr>
          <p:cNvPr id="4" name="Slide Number Placeholder 3"/>
          <p:cNvSpPr>
            <a:spLocks noGrp="1"/>
          </p:cNvSpPr>
          <p:nvPr>
            <p:ph type="sldNum" sz="quarter" idx="12"/>
          </p:nvPr>
        </p:nvSpPr>
        <p:spPr/>
        <p:txBody>
          <a:bodyPr/>
          <a:lstStyle/>
          <a:p>
            <a:fld id="{4FAB73BC-B049-4115-A692-8D63A059BFB8}" type="slidenum">
              <a:rPr lang="en-US" smtClean="0"/>
              <a:t>15</a:t>
            </a:fld>
            <a:endParaRPr lang="en-US"/>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5" name="Add-in 4" title="Code Presenter Pro"/>
              <p:cNvGraphicFramePr>
                <a:graphicFrameLocks noGrp="1"/>
              </p:cNvGraphicFramePr>
              <p:nvPr>
                <p:extLst>
                  <p:ext uri="{D42A27DB-BD31-4B8C-83A1-F6EECF244321}">
                    <p14:modId xmlns:p14="http://schemas.microsoft.com/office/powerpoint/2010/main" val="905700366"/>
                  </p:ext>
                </p:extLst>
              </p:nvPr>
            </p:nvGraphicFramePr>
            <p:xfrm>
              <a:off x="1139253" y="3312826"/>
              <a:ext cx="9872072" cy="3192905"/>
            </p:xfrm>
            <a:graphic>
              <a:graphicData uri="http://schemas.microsoft.com/office/webextensions/webextension/2010/11">
                <we:webextensionref xmlns:we="http://schemas.microsoft.com/office/webextensions/webextension/2010/11" xmlns:r="http://schemas.openxmlformats.org/officeDocument/2006/relationships" r:id="rId4"/>
              </a:graphicData>
            </a:graphic>
          </p:graphicFrame>
        </mc:Choice>
        <mc:Fallback>
          <p:pic>
            <p:nvPicPr>
              <p:cNvPr id="5" name="Add-in 4" title="Code Presenter Pro"/>
              <p:cNvPicPr>
                <a:picLocks noGrp="1" noRot="1" noChangeAspect="1" noMove="1" noResize="1" noEditPoints="1" noAdjustHandles="1" noChangeArrowheads="1" noChangeShapeType="1"/>
              </p:cNvPicPr>
              <p:nvPr/>
            </p:nvPicPr>
            <p:blipFill>
              <a:blip r:embed="rId5"/>
              <a:stretch>
                <a:fillRect/>
              </a:stretch>
            </p:blipFill>
            <p:spPr>
              <a:xfrm>
                <a:off x="1139253" y="3312826"/>
                <a:ext cx="9872072" cy="3192905"/>
              </a:xfrm>
              <a:prstGeom prst="rect">
                <a:avLst/>
              </a:prstGeom>
            </p:spPr>
          </p:pic>
        </mc:Fallback>
      </mc:AlternateContent>
    </p:spTree>
    <p:extLst>
      <p:ext uri="{BB962C8B-B14F-4D97-AF65-F5344CB8AC3E}">
        <p14:creationId xmlns:p14="http://schemas.microsoft.com/office/powerpoint/2010/main" val="102313808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82" y="0"/>
            <a:ext cx="10058400" cy="1243008"/>
          </a:xfrm>
        </p:spPr>
        <p:txBody>
          <a:bodyPr>
            <a:normAutofit/>
          </a:bodyPr>
          <a:lstStyle/>
          <a:p>
            <a:pPr algn="ctr"/>
            <a:r>
              <a:rPr lang="en-US" sz="4000" b="1" dirty="0" smtClean="0"/>
              <a:t>Functions</a:t>
            </a:r>
            <a:endParaRPr lang="en-US" sz="4000" dirty="0"/>
          </a:p>
        </p:txBody>
      </p:sp>
      <p:sp>
        <p:nvSpPr>
          <p:cNvPr id="3" name="Content Placeholder 2"/>
          <p:cNvSpPr>
            <a:spLocks noGrp="1"/>
          </p:cNvSpPr>
          <p:nvPr>
            <p:ph idx="1"/>
          </p:nvPr>
        </p:nvSpPr>
        <p:spPr>
          <a:xfrm>
            <a:off x="619826" y="1243009"/>
            <a:ext cx="10958512" cy="2579484"/>
          </a:xfrm>
        </p:spPr>
        <p:txBody>
          <a:bodyPr>
            <a:noAutofit/>
          </a:bodyPr>
          <a:lstStyle/>
          <a:p>
            <a:pPr marL="0" indent="0">
              <a:buNone/>
            </a:pPr>
            <a:r>
              <a:rPr lang="en-US" sz="2400" dirty="0" smtClean="0"/>
              <a:t>Functions - </a:t>
            </a:r>
            <a:r>
              <a:rPr lang="en-US" sz="2400" dirty="0"/>
              <a:t>A Function is an </a:t>
            </a:r>
            <a:r>
              <a:rPr lang="en-US" sz="2400" dirty="0" smtClean="0"/>
              <a:t>independent </a:t>
            </a:r>
            <a:r>
              <a:rPr lang="en-US" sz="2400" dirty="0"/>
              <a:t>unit of </a:t>
            </a:r>
            <a:r>
              <a:rPr lang="en-US" sz="2400" dirty="0" smtClean="0"/>
              <a:t>deployment or </a:t>
            </a:r>
            <a:r>
              <a:rPr lang="en-US" sz="2400" dirty="0" err="1" smtClean="0"/>
              <a:t>microservice</a:t>
            </a:r>
            <a:r>
              <a:rPr lang="en-US" sz="2400" dirty="0"/>
              <a:t>. </a:t>
            </a:r>
            <a:r>
              <a:rPr lang="en-US" sz="2400" dirty="0" smtClean="0"/>
              <a:t>It manifests itself as a Lambda or Azure Function depending upon the provider.  It's </a:t>
            </a:r>
            <a:r>
              <a:rPr lang="en-US" sz="2400" dirty="0"/>
              <a:t>merely code, deployed in the cloud, that is most often written to perform a single job such as</a:t>
            </a:r>
            <a:r>
              <a:rPr lang="en-US" sz="2400" dirty="0" smtClean="0"/>
              <a:t>:</a:t>
            </a:r>
            <a:endParaRPr lang="en-US" sz="2400" dirty="0"/>
          </a:p>
          <a:p>
            <a:pPr lvl="1"/>
            <a:r>
              <a:rPr lang="en-US" sz="2200" i="1" dirty="0"/>
              <a:t>Saving a user to the database</a:t>
            </a:r>
            <a:endParaRPr lang="en-US" sz="2200" dirty="0"/>
          </a:p>
          <a:p>
            <a:pPr lvl="1"/>
            <a:r>
              <a:rPr lang="en-US" sz="2200" i="1" dirty="0"/>
              <a:t>Processing a file in a database</a:t>
            </a:r>
            <a:endParaRPr lang="en-US" sz="2200" dirty="0"/>
          </a:p>
          <a:p>
            <a:pPr lvl="1"/>
            <a:r>
              <a:rPr lang="en-US" sz="2200" i="1" dirty="0"/>
              <a:t>Performing a scheduled task</a:t>
            </a:r>
            <a:endParaRPr lang="en-US" sz="2200" dirty="0"/>
          </a:p>
          <a:p>
            <a:pPr marL="0" lvl="0" indent="0">
              <a:lnSpc>
                <a:spcPct val="100000"/>
              </a:lnSpc>
              <a:spcBef>
                <a:spcPts val="0"/>
              </a:spcBef>
              <a:buClrTx/>
              <a:buSzTx/>
              <a:buNone/>
            </a:pPr>
            <a:endParaRPr lang="en-US" sz="2400" dirty="0" smtClean="0"/>
          </a:p>
          <a:p>
            <a:pPr marL="0" lvl="0" indent="0">
              <a:lnSpc>
                <a:spcPct val="100000"/>
              </a:lnSpc>
              <a:spcBef>
                <a:spcPts val="0"/>
              </a:spcBef>
              <a:buClrTx/>
              <a:buSzTx/>
              <a:buNone/>
            </a:pPr>
            <a:endParaRPr lang="en-US" sz="2400" dirty="0"/>
          </a:p>
          <a:p>
            <a:pPr marL="0" lvl="0" indent="0">
              <a:lnSpc>
                <a:spcPct val="100000"/>
              </a:lnSpc>
              <a:spcBef>
                <a:spcPts val="0"/>
              </a:spcBef>
              <a:buClrTx/>
              <a:buSzTx/>
              <a:buNone/>
            </a:pPr>
            <a:endParaRPr lang="en-US" sz="2400" dirty="0"/>
          </a:p>
        </p:txBody>
      </p:sp>
      <p:sp>
        <p:nvSpPr>
          <p:cNvPr id="4" name="Slide Number Placeholder 3"/>
          <p:cNvSpPr>
            <a:spLocks noGrp="1"/>
          </p:cNvSpPr>
          <p:nvPr>
            <p:ph type="sldNum" sz="quarter" idx="12"/>
          </p:nvPr>
        </p:nvSpPr>
        <p:spPr/>
        <p:txBody>
          <a:bodyPr/>
          <a:lstStyle/>
          <a:p>
            <a:fld id="{4FAB73BC-B049-4115-A692-8D63A059BFB8}" type="slidenum">
              <a:rPr lang="en-US" smtClean="0"/>
              <a:t>16</a:t>
            </a:fld>
            <a:endParaRPr lang="en-US"/>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6" name="Add-in 5" title="Code Presenter Pro"/>
              <p:cNvGraphicFramePr>
                <a:graphicFrameLocks noGrp="1"/>
              </p:cNvGraphicFramePr>
              <p:nvPr>
                <p:extLst>
                  <p:ext uri="{D42A27DB-BD31-4B8C-83A1-F6EECF244321}">
                    <p14:modId xmlns:p14="http://schemas.microsoft.com/office/powerpoint/2010/main" val="192734012"/>
                  </p:ext>
                </p:extLst>
              </p:nvPr>
            </p:nvGraphicFramePr>
            <p:xfrm>
              <a:off x="619825" y="3987383"/>
              <a:ext cx="10817669" cy="2299115"/>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p:pic>
            <p:nvPicPr>
              <p:cNvPr id="6" name="Add-in 5" title="Code Presenter Pro"/>
              <p:cNvPicPr>
                <a:picLocks noGrp="1" noRot="1" noChangeAspect="1" noMove="1" noResize="1" noEditPoints="1" noAdjustHandles="1" noChangeArrowheads="1" noChangeShapeType="1"/>
              </p:cNvPicPr>
              <p:nvPr/>
            </p:nvPicPr>
            <p:blipFill>
              <a:blip r:embed="rId4"/>
              <a:stretch>
                <a:fillRect/>
              </a:stretch>
            </p:blipFill>
            <p:spPr>
              <a:xfrm>
                <a:off x="619825" y="3987383"/>
                <a:ext cx="10817669" cy="2299115"/>
              </a:xfrm>
              <a:prstGeom prst="rect">
                <a:avLst/>
              </a:prstGeom>
            </p:spPr>
          </p:pic>
        </mc:Fallback>
      </mc:AlternateContent>
    </p:spTree>
    <p:extLst>
      <p:ext uri="{BB962C8B-B14F-4D97-AF65-F5344CB8AC3E}">
        <p14:creationId xmlns:p14="http://schemas.microsoft.com/office/powerpoint/2010/main" val="212285748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82" y="0"/>
            <a:ext cx="10058400" cy="1243008"/>
          </a:xfrm>
        </p:spPr>
        <p:txBody>
          <a:bodyPr>
            <a:normAutofit/>
          </a:bodyPr>
          <a:lstStyle/>
          <a:p>
            <a:pPr algn="ctr"/>
            <a:r>
              <a:rPr lang="en-US" sz="4000" b="1" dirty="0" smtClean="0"/>
              <a:t>Events</a:t>
            </a:r>
            <a:endParaRPr lang="en-US" sz="4000" dirty="0"/>
          </a:p>
        </p:txBody>
      </p:sp>
      <p:sp>
        <p:nvSpPr>
          <p:cNvPr id="3" name="Content Placeholder 2"/>
          <p:cNvSpPr>
            <a:spLocks noGrp="1"/>
          </p:cNvSpPr>
          <p:nvPr>
            <p:ph idx="1"/>
          </p:nvPr>
        </p:nvSpPr>
        <p:spPr>
          <a:xfrm>
            <a:off x="619826" y="1243008"/>
            <a:ext cx="10958512" cy="4796851"/>
          </a:xfrm>
        </p:spPr>
        <p:txBody>
          <a:bodyPr>
            <a:noAutofit/>
          </a:bodyPr>
          <a:lstStyle/>
          <a:p>
            <a:pPr marL="0" indent="0">
              <a:buNone/>
            </a:pPr>
            <a:r>
              <a:rPr lang="en-US" sz="2400" dirty="0"/>
              <a:t>Anything that triggers an </a:t>
            </a:r>
            <a:r>
              <a:rPr lang="en-US" sz="2400" dirty="0" smtClean="0"/>
              <a:t>Function </a:t>
            </a:r>
            <a:r>
              <a:rPr lang="en-US" sz="2400" dirty="0"/>
              <a:t>to execute is regarded by the Framework as an </a:t>
            </a:r>
            <a:r>
              <a:rPr lang="en-US" sz="2400" b="1" dirty="0"/>
              <a:t>Event</a:t>
            </a:r>
            <a:r>
              <a:rPr lang="en-US" sz="2400" dirty="0"/>
              <a:t>. </a:t>
            </a:r>
            <a:endParaRPr lang="en-US" sz="2400" dirty="0" smtClean="0"/>
          </a:p>
          <a:p>
            <a:pPr marL="0" indent="0">
              <a:buNone/>
            </a:pPr>
            <a:r>
              <a:rPr lang="en-US" sz="2400" dirty="0" smtClean="0"/>
              <a:t>Events </a:t>
            </a:r>
            <a:r>
              <a:rPr lang="en-US" sz="2400" dirty="0"/>
              <a:t>are infrastructure events on AWS such as:</a:t>
            </a:r>
          </a:p>
          <a:p>
            <a:pPr lvl="1"/>
            <a:r>
              <a:rPr lang="en-US" sz="2200" i="1" dirty="0"/>
              <a:t>An AWS API Gateway HTTP endpoint request (e.g., for a REST API)</a:t>
            </a:r>
            <a:endParaRPr lang="en-US" sz="2200" dirty="0"/>
          </a:p>
          <a:p>
            <a:pPr lvl="1"/>
            <a:r>
              <a:rPr lang="en-US" sz="2200" i="1" dirty="0"/>
              <a:t>An AWS S3 bucket upload (e.g., for an image)</a:t>
            </a:r>
            <a:endParaRPr lang="en-US" sz="2200" dirty="0"/>
          </a:p>
          <a:p>
            <a:pPr lvl="1"/>
            <a:r>
              <a:rPr lang="en-US" sz="2200" i="1" dirty="0"/>
              <a:t>A </a:t>
            </a:r>
            <a:r>
              <a:rPr lang="en-US" sz="2200" i="1" dirty="0" err="1"/>
              <a:t>CloudWatch</a:t>
            </a:r>
            <a:r>
              <a:rPr lang="en-US" sz="2200" i="1" dirty="0"/>
              <a:t> timer (e.g., run every 5 minutes)</a:t>
            </a:r>
            <a:endParaRPr lang="en-US" sz="2200" dirty="0"/>
          </a:p>
          <a:p>
            <a:pPr lvl="1"/>
            <a:r>
              <a:rPr lang="en-US" sz="2200" i="1" dirty="0"/>
              <a:t>An AWS SNS topic (e.g., a message)</a:t>
            </a:r>
            <a:endParaRPr lang="en-US" sz="2200" dirty="0"/>
          </a:p>
          <a:p>
            <a:pPr lvl="1"/>
            <a:r>
              <a:rPr lang="en-US" sz="2200" i="1" dirty="0"/>
              <a:t>A </a:t>
            </a:r>
            <a:r>
              <a:rPr lang="en-US" sz="2200" i="1" dirty="0" err="1"/>
              <a:t>CloudWatch</a:t>
            </a:r>
            <a:r>
              <a:rPr lang="en-US" sz="2200" i="1" dirty="0"/>
              <a:t> Alert (e.g., something happened</a:t>
            </a:r>
            <a:r>
              <a:rPr lang="en-US" sz="2200" i="1" dirty="0" smtClean="0"/>
              <a:t>)</a:t>
            </a:r>
            <a:endParaRPr lang="en-US" sz="2200" dirty="0"/>
          </a:p>
          <a:p>
            <a:pPr marL="0" indent="0">
              <a:buNone/>
            </a:pPr>
            <a:r>
              <a:rPr lang="en-US" sz="2400" dirty="0" smtClean="0"/>
              <a:t>When you define an event for your functions in the Serverless Framework, the Framework will automatically create any infrastructure necessary for that event (e.g., an API Gateway endpoint) and configure your Functions to listen to it.</a:t>
            </a:r>
          </a:p>
          <a:p>
            <a:pPr marL="0" lvl="0" indent="0">
              <a:lnSpc>
                <a:spcPct val="100000"/>
              </a:lnSpc>
              <a:spcBef>
                <a:spcPts val="0"/>
              </a:spcBef>
              <a:buClrTx/>
              <a:buSzTx/>
              <a:buNone/>
            </a:pPr>
            <a:endParaRPr lang="en-US" sz="2400" dirty="0" smtClean="0"/>
          </a:p>
          <a:p>
            <a:pPr marL="0" lvl="0" indent="0">
              <a:lnSpc>
                <a:spcPct val="100000"/>
              </a:lnSpc>
              <a:spcBef>
                <a:spcPts val="0"/>
              </a:spcBef>
              <a:buClrTx/>
              <a:buSzTx/>
              <a:buNone/>
            </a:pPr>
            <a:endParaRPr lang="en-US" sz="2400" dirty="0"/>
          </a:p>
          <a:p>
            <a:pPr marL="0" lvl="0" indent="0">
              <a:lnSpc>
                <a:spcPct val="100000"/>
              </a:lnSpc>
              <a:spcBef>
                <a:spcPts val="0"/>
              </a:spcBef>
              <a:buClrTx/>
              <a:buSzTx/>
              <a:buNone/>
            </a:pPr>
            <a:endParaRPr lang="en-US" sz="2400" dirty="0"/>
          </a:p>
        </p:txBody>
      </p:sp>
      <p:sp>
        <p:nvSpPr>
          <p:cNvPr id="4" name="Slide Number Placeholder 3"/>
          <p:cNvSpPr>
            <a:spLocks noGrp="1"/>
          </p:cNvSpPr>
          <p:nvPr>
            <p:ph type="sldNum" sz="quarter" idx="12"/>
          </p:nvPr>
        </p:nvSpPr>
        <p:spPr/>
        <p:txBody>
          <a:bodyPr/>
          <a:lstStyle/>
          <a:p>
            <a:fld id="{4FAB73BC-B049-4115-A692-8D63A059BFB8}" type="slidenum">
              <a:rPr lang="en-US" smtClean="0"/>
              <a:t>17</a:t>
            </a:fld>
            <a:endParaRPr lang="en-US"/>
          </a:p>
        </p:txBody>
      </p:sp>
    </p:spTree>
    <p:extLst>
      <p:ext uri="{BB962C8B-B14F-4D97-AF65-F5344CB8AC3E}">
        <p14:creationId xmlns:p14="http://schemas.microsoft.com/office/powerpoint/2010/main" val="88514582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82" y="0"/>
            <a:ext cx="10058400" cy="1243008"/>
          </a:xfrm>
        </p:spPr>
        <p:txBody>
          <a:bodyPr>
            <a:normAutofit/>
          </a:bodyPr>
          <a:lstStyle/>
          <a:p>
            <a:pPr algn="ctr"/>
            <a:r>
              <a:rPr lang="en-US" sz="4000" b="1" dirty="0" smtClean="0"/>
              <a:t>Events</a:t>
            </a:r>
            <a:endParaRPr lang="en-US" sz="4000" dirty="0"/>
          </a:p>
        </p:txBody>
      </p:sp>
      <p:sp>
        <p:nvSpPr>
          <p:cNvPr id="3" name="Content Placeholder 2"/>
          <p:cNvSpPr>
            <a:spLocks noGrp="1"/>
          </p:cNvSpPr>
          <p:nvPr>
            <p:ph idx="1"/>
          </p:nvPr>
        </p:nvSpPr>
        <p:spPr>
          <a:xfrm>
            <a:off x="619826" y="898237"/>
            <a:ext cx="10958512" cy="2879287"/>
          </a:xfrm>
        </p:spPr>
        <p:txBody>
          <a:bodyPr>
            <a:noAutofit/>
          </a:bodyPr>
          <a:lstStyle/>
          <a:p>
            <a:pPr marL="0" indent="0">
              <a:buNone/>
            </a:pPr>
            <a:r>
              <a:rPr lang="en-US" sz="2400" dirty="0"/>
              <a:t>Simply put, events are the things that trigger your functions to </a:t>
            </a:r>
            <a:r>
              <a:rPr lang="en-US" sz="2400" dirty="0" smtClean="0"/>
              <a:t>run. If </a:t>
            </a:r>
            <a:r>
              <a:rPr lang="en-US" sz="2400" dirty="0"/>
              <a:t>you are using AWS as your provider, all events in the service are anything in AWS that can trigger an AWS Lambda function, like an S3 bucket upload, an SNS topic, and HTTP endpoints created via API Gateway.</a:t>
            </a:r>
          </a:p>
          <a:p>
            <a:pPr marL="0" lvl="0" indent="0">
              <a:lnSpc>
                <a:spcPct val="100000"/>
              </a:lnSpc>
              <a:spcBef>
                <a:spcPts val="0"/>
              </a:spcBef>
              <a:buClrTx/>
              <a:buSzTx/>
              <a:buNone/>
            </a:pPr>
            <a:endParaRPr lang="en-US" sz="2400" dirty="0"/>
          </a:p>
          <a:p>
            <a:pPr marL="0" lvl="0" indent="0">
              <a:lnSpc>
                <a:spcPct val="100000"/>
              </a:lnSpc>
              <a:spcBef>
                <a:spcPts val="0"/>
              </a:spcBef>
              <a:buClrTx/>
              <a:buSzTx/>
              <a:buNone/>
            </a:pPr>
            <a:r>
              <a:rPr lang="en-US" sz="2400" dirty="0" smtClean="0"/>
              <a:t>Upon </a:t>
            </a:r>
            <a:r>
              <a:rPr lang="en-US" sz="2400" dirty="0"/>
              <a:t>deployment, the framework will deploy any infrastructure required for an event (e.g., an API Gateway endpoint) and configure your </a:t>
            </a:r>
            <a:r>
              <a:rPr lang="en-US" sz="2400" dirty="0"/>
              <a:t>function</a:t>
            </a:r>
            <a:r>
              <a:rPr lang="en-US" sz="2400" dirty="0"/>
              <a:t> to listen to it.</a:t>
            </a:r>
            <a:endParaRPr lang="en-US" sz="2400" dirty="0" smtClean="0"/>
          </a:p>
          <a:p>
            <a:pPr marL="0" lvl="0" indent="0">
              <a:lnSpc>
                <a:spcPct val="100000"/>
              </a:lnSpc>
              <a:spcBef>
                <a:spcPts val="0"/>
              </a:spcBef>
              <a:buClrTx/>
              <a:buSzTx/>
              <a:buNone/>
            </a:pPr>
            <a:endParaRPr lang="en-US" sz="2400" dirty="0"/>
          </a:p>
          <a:p>
            <a:pPr marL="0" lvl="0" indent="0">
              <a:lnSpc>
                <a:spcPct val="100000"/>
              </a:lnSpc>
              <a:spcBef>
                <a:spcPts val="0"/>
              </a:spcBef>
              <a:buClrTx/>
              <a:buSzTx/>
              <a:buNone/>
            </a:pPr>
            <a:endParaRPr lang="en-US" sz="2400" dirty="0"/>
          </a:p>
        </p:txBody>
      </p:sp>
      <p:sp>
        <p:nvSpPr>
          <p:cNvPr id="4" name="Slide Number Placeholder 3"/>
          <p:cNvSpPr>
            <a:spLocks noGrp="1"/>
          </p:cNvSpPr>
          <p:nvPr>
            <p:ph type="sldNum" sz="quarter" idx="12"/>
          </p:nvPr>
        </p:nvSpPr>
        <p:spPr/>
        <p:txBody>
          <a:bodyPr/>
          <a:lstStyle/>
          <a:p>
            <a:fld id="{4FAB73BC-B049-4115-A692-8D63A059BFB8}" type="slidenum">
              <a:rPr lang="en-US" smtClean="0"/>
              <a:t>18</a:t>
            </a:fld>
            <a:endParaRPr lang="en-US"/>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5" name="Add-in 4" title="Code Presenter Pro"/>
              <p:cNvGraphicFramePr>
                <a:graphicFrameLocks noGrp="1"/>
              </p:cNvGraphicFramePr>
              <p:nvPr>
                <p:extLst>
                  <p:ext uri="{D42A27DB-BD31-4B8C-83A1-F6EECF244321}">
                    <p14:modId xmlns:p14="http://schemas.microsoft.com/office/powerpoint/2010/main" val="1395604505"/>
                  </p:ext>
                </p:extLst>
              </p:nvPr>
            </p:nvGraphicFramePr>
            <p:xfrm>
              <a:off x="619826" y="3822489"/>
              <a:ext cx="10691302" cy="2613909"/>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p:pic>
            <p:nvPicPr>
              <p:cNvPr id="5" name="Add-in 4" title="Code Presenter Pro"/>
              <p:cNvPicPr>
                <a:picLocks noGrp="1" noRot="1" noChangeAspect="1" noMove="1" noResize="1" noEditPoints="1" noAdjustHandles="1" noChangeArrowheads="1" noChangeShapeType="1"/>
              </p:cNvPicPr>
              <p:nvPr/>
            </p:nvPicPr>
            <p:blipFill>
              <a:blip r:embed="rId4"/>
              <a:stretch>
                <a:fillRect/>
              </a:stretch>
            </p:blipFill>
            <p:spPr>
              <a:xfrm>
                <a:off x="619826" y="3822489"/>
                <a:ext cx="10691302" cy="2613909"/>
              </a:xfrm>
              <a:prstGeom prst="rect">
                <a:avLst/>
              </a:prstGeom>
            </p:spPr>
          </p:pic>
        </mc:Fallback>
      </mc:AlternateContent>
    </p:spTree>
    <p:extLst>
      <p:ext uri="{BB962C8B-B14F-4D97-AF65-F5344CB8AC3E}">
        <p14:creationId xmlns:p14="http://schemas.microsoft.com/office/powerpoint/2010/main" val="87520000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82" y="0"/>
            <a:ext cx="10058400" cy="1243008"/>
          </a:xfrm>
        </p:spPr>
        <p:txBody>
          <a:bodyPr>
            <a:normAutofit/>
          </a:bodyPr>
          <a:lstStyle/>
          <a:p>
            <a:pPr algn="ctr"/>
            <a:r>
              <a:rPr lang="en-US" sz="4000" b="1" dirty="0" smtClean="0"/>
              <a:t>Resources</a:t>
            </a:r>
            <a:endParaRPr lang="en-US" sz="4000" dirty="0"/>
          </a:p>
        </p:txBody>
      </p:sp>
      <p:sp>
        <p:nvSpPr>
          <p:cNvPr id="3" name="Content Placeholder 2"/>
          <p:cNvSpPr>
            <a:spLocks noGrp="1"/>
          </p:cNvSpPr>
          <p:nvPr>
            <p:ph idx="1"/>
          </p:nvPr>
        </p:nvSpPr>
        <p:spPr>
          <a:xfrm>
            <a:off x="619826" y="1243008"/>
            <a:ext cx="10958512" cy="4796851"/>
          </a:xfrm>
        </p:spPr>
        <p:txBody>
          <a:bodyPr>
            <a:noAutofit/>
          </a:bodyPr>
          <a:lstStyle/>
          <a:p>
            <a:pPr marL="0" indent="0">
              <a:buNone/>
            </a:pPr>
            <a:r>
              <a:rPr lang="en-US" sz="2400" b="1" dirty="0"/>
              <a:t>Resources</a:t>
            </a:r>
            <a:r>
              <a:rPr lang="en-US" sz="2400" dirty="0"/>
              <a:t> are </a:t>
            </a:r>
            <a:r>
              <a:rPr lang="en-US" sz="2400" dirty="0" smtClean="0"/>
              <a:t>infrastructure </a:t>
            </a:r>
            <a:r>
              <a:rPr lang="en-US" sz="2400" dirty="0"/>
              <a:t>components which your Functions </a:t>
            </a:r>
            <a:r>
              <a:rPr lang="en-US" sz="2400" dirty="0" smtClean="0"/>
              <a:t>uses. </a:t>
            </a:r>
          </a:p>
          <a:p>
            <a:pPr marL="0" indent="0">
              <a:buNone/>
            </a:pPr>
            <a:r>
              <a:rPr lang="en-US" sz="2400" dirty="0" smtClean="0"/>
              <a:t>If you use AWS as you provider, then resources are:</a:t>
            </a:r>
          </a:p>
          <a:p>
            <a:pPr marL="0" indent="0">
              <a:buNone/>
            </a:pPr>
            <a:endParaRPr lang="en-US" sz="2400" dirty="0"/>
          </a:p>
          <a:p>
            <a:pPr lvl="1"/>
            <a:r>
              <a:rPr lang="en-US" sz="2200" i="1" dirty="0"/>
              <a:t>An AWS </a:t>
            </a:r>
            <a:r>
              <a:rPr lang="en-US" sz="2200" i="1" dirty="0" err="1"/>
              <a:t>DynamoDB</a:t>
            </a:r>
            <a:r>
              <a:rPr lang="en-US" sz="2200" i="1" dirty="0"/>
              <a:t> Table (e.g., for saving Users/Posts/Comments data)</a:t>
            </a:r>
            <a:endParaRPr lang="en-US" sz="2200" dirty="0"/>
          </a:p>
          <a:p>
            <a:pPr lvl="1"/>
            <a:r>
              <a:rPr lang="en-US" sz="2200" i="1" dirty="0"/>
              <a:t>An AWS S3 Bucket (e.g., for saving images or files)</a:t>
            </a:r>
            <a:endParaRPr lang="en-US" sz="2200" dirty="0"/>
          </a:p>
          <a:p>
            <a:pPr lvl="1"/>
            <a:r>
              <a:rPr lang="en-US" sz="2200" i="1" dirty="0"/>
              <a:t>An AWS SNS Topic (e.g., for sending messages asynchronously)</a:t>
            </a:r>
            <a:endParaRPr lang="en-US" sz="2200" dirty="0"/>
          </a:p>
          <a:p>
            <a:pPr marL="0" indent="0">
              <a:buNone/>
            </a:pPr>
            <a:r>
              <a:rPr lang="en-US" sz="2400" i="1" dirty="0"/>
              <a:t>Anything that can be defined in </a:t>
            </a:r>
            <a:r>
              <a:rPr lang="en-US" sz="2400" i="1" dirty="0" err="1"/>
              <a:t>CloudFormation</a:t>
            </a:r>
            <a:r>
              <a:rPr lang="en-US" sz="2400" i="1" dirty="0"/>
              <a:t> is supported by the Serverless Framework</a:t>
            </a:r>
            <a:endParaRPr lang="en-US" sz="2400" dirty="0"/>
          </a:p>
          <a:p>
            <a:pPr marL="0" indent="0">
              <a:buNone/>
            </a:pPr>
            <a:r>
              <a:rPr lang="en-US" sz="2400" dirty="0"/>
              <a:t>The Serverless Framework not only deploys your Functions and the Events that trigger them, but it also deploys the </a:t>
            </a:r>
            <a:r>
              <a:rPr lang="en-US" sz="2400" dirty="0" smtClean="0"/>
              <a:t>infrastructure </a:t>
            </a:r>
            <a:r>
              <a:rPr lang="en-US" sz="2400" dirty="0"/>
              <a:t>components your Functions depend upon.</a:t>
            </a:r>
          </a:p>
          <a:p>
            <a:pPr marL="0" lvl="0" indent="0">
              <a:lnSpc>
                <a:spcPct val="100000"/>
              </a:lnSpc>
              <a:spcBef>
                <a:spcPts val="0"/>
              </a:spcBef>
              <a:buClrTx/>
              <a:buSzTx/>
              <a:buNone/>
            </a:pPr>
            <a:endParaRPr lang="en-US" sz="2400" dirty="0" smtClean="0"/>
          </a:p>
          <a:p>
            <a:pPr marL="0" lvl="0" indent="0">
              <a:lnSpc>
                <a:spcPct val="100000"/>
              </a:lnSpc>
              <a:spcBef>
                <a:spcPts val="0"/>
              </a:spcBef>
              <a:buClrTx/>
              <a:buSzTx/>
              <a:buNone/>
            </a:pPr>
            <a:endParaRPr lang="en-US" sz="2400" dirty="0"/>
          </a:p>
          <a:p>
            <a:pPr marL="0" lvl="0" indent="0">
              <a:lnSpc>
                <a:spcPct val="100000"/>
              </a:lnSpc>
              <a:spcBef>
                <a:spcPts val="0"/>
              </a:spcBef>
              <a:buClrTx/>
              <a:buSzTx/>
              <a:buNone/>
            </a:pPr>
            <a:endParaRPr lang="en-US" sz="2400" dirty="0"/>
          </a:p>
        </p:txBody>
      </p:sp>
      <p:sp>
        <p:nvSpPr>
          <p:cNvPr id="4" name="Slide Number Placeholder 3"/>
          <p:cNvSpPr>
            <a:spLocks noGrp="1"/>
          </p:cNvSpPr>
          <p:nvPr>
            <p:ph type="sldNum" sz="quarter" idx="12"/>
          </p:nvPr>
        </p:nvSpPr>
        <p:spPr/>
        <p:txBody>
          <a:bodyPr/>
          <a:lstStyle/>
          <a:p>
            <a:fld id="{4FAB73BC-B049-4115-A692-8D63A059BFB8}" type="slidenum">
              <a:rPr lang="en-US" smtClean="0"/>
              <a:t>19</a:t>
            </a:fld>
            <a:endParaRPr lang="en-US"/>
          </a:p>
        </p:txBody>
      </p:sp>
    </p:spTree>
    <p:extLst>
      <p:ext uri="{BB962C8B-B14F-4D97-AF65-F5344CB8AC3E}">
        <p14:creationId xmlns:p14="http://schemas.microsoft.com/office/powerpoint/2010/main" val="20340709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b="1" dirty="0" smtClean="0"/>
              <a:t>The momentum behind serverless</a:t>
            </a:r>
            <a:endParaRPr lang="en-US" sz="4800" dirty="0"/>
          </a:p>
        </p:txBody>
      </p:sp>
      <p:sp>
        <p:nvSpPr>
          <p:cNvPr id="3" name="Content Placeholder 2"/>
          <p:cNvSpPr>
            <a:spLocks noGrp="1"/>
          </p:cNvSpPr>
          <p:nvPr>
            <p:ph idx="1"/>
          </p:nvPr>
        </p:nvSpPr>
        <p:spPr/>
        <p:txBody>
          <a:bodyPr/>
          <a:lstStyle/>
          <a:p>
            <a:r>
              <a:rPr lang="en-US" dirty="0" smtClean="0"/>
              <a:t>The </a:t>
            </a:r>
            <a:r>
              <a:rPr lang="en-US" dirty="0"/>
              <a:t>introduction of function PaaS (</a:t>
            </a:r>
            <a:r>
              <a:rPr lang="en-US" dirty="0" smtClean="0"/>
              <a:t>fPaaS</a:t>
            </a:r>
            <a:r>
              <a:rPr lang="en-US" baseline="30000" dirty="0" smtClean="0"/>
              <a:t>1</a:t>
            </a:r>
            <a:r>
              <a:rPr lang="en-US" dirty="0" smtClean="0"/>
              <a:t>) </a:t>
            </a:r>
            <a:r>
              <a:rPr lang="en-US" dirty="0"/>
              <a:t>by AWS </a:t>
            </a:r>
            <a:r>
              <a:rPr lang="en-US" dirty="0" smtClean="0"/>
              <a:t>Lambda </a:t>
            </a:r>
            <a:r>
              <a:rPr lang="en-US" dirty="0"/>
              <a:t>in </a:t>
            </a:r>
            <a:r>
              <a:rPr lang="en-US" dirty="0" err="1"/>
              <a:t>re:Invent</a:t>
            </a:r>
            <a:r>
              <a:rPr lang="en-US" dirty="0"/>
              <a:t>, Nov 2014 </a:t>
            </a:r>
            <a:r>
              <a:rPr lang="en-US" dirty="0" smtClean="0"/>
              <a:t>(and out </a:t>
            </a:r>
            <a:r>
              <a:rPr lang="en-US" dirty="0"/>
              <a:t>of beta in late </a:t>
            </a:r>
            <a:r>
              <a:rPr lang="en-US" dirty="0" smtClean="0"/>
              <a:t>2015) </a:t>
            </a:r>
            <a:r>
              <a:rPr lang="en-US" dirty="0"/>
              <a:t>created a momentum for "serverless" platform architecture. AWS Lambda was soon followed by most major cloud platform vendors, including IBM, Microsoft, Google and, more recently, Oracle. Serverless is a </a:t>
            </a:r>
            <a:r>
              <a:rPr lang="en-US" dirty="0" smtClean="0"/>
              <a:t>cloud-native </a:t>
            </a:r>
            <a:r>
              <a:rPr lang="en-US" dirty="0"/>
              <a:t>platform </a:t>
            </a:r>
            <a:r>
              <a:rPr lang="en-US" dirty="0" smtClean="0"/>
              <a:t>model.</a:t>
            </a:r>
          </a:p>
          <a:p>
            <a:r>
              <a:rPr lang="en-US" dirty="0"/>
              <a:t>Per Gartner, by 2022 most cloud architectures will evolve to a fundamentally serverless model rendering the cloud platform architectures dominating in 2017 as legacy </a:t>
            </a:r>
            <a:r>
              <a:rPr lang="en-US" dirty="0" smtClean="0"/>
              <a:t>architectures</a:t>
            </a:r>
            <a:r>
              <a:rPr lang="en-US" baseline="30000" dirty="0" smtClean="0"/>
              <a:t>2</a:t>
            </a:r>
            <a:r>
              <a:rPr lang="en-US" dirty="0" smtClean="0"/>
              <a:t>. </a:t>
            </a:r>
            <a:endParaRPr lang="en-US" dirty="0"/>
          </a:p>
          <a:p>
            <a:r>
              <a:rPr lang="en-US" dirty="0"/>
              <a:t>Serverless is a cloud-native platform </a:t>
            </a:r>
            <a:r>
              <a:rPr lang="en-US" dirty="0" smtClean="0"/>
              <a:t>model and </a:t>
            </a:r>
            <a:r>
              <a:rPr lang="en-US" dirty="0"/>
              <a:t>reflects the core-promise of cloud-computing by offering agility and capability on demand at a value price. </a:t>
            </a: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2</a:t>
            </a:fld>
            <a:endParaRPr lang="en-US"/>
          </a:p>
        </p:txBody>
      </p:sp>
      <p:sp>
        <p:nvSpPr>
          <p:cNvPr id="5" name="Footer Placeholder 4"/>
          <p:cNvSpPr>
            <a:spLocks noGrp="1"/>
          </p:cNvSpPr>
          <p:nvPr>
            <p:ph type="ftr" sz="quarter" idx="11"/>
          </p:nvPr>
        </p:nvSpPr>
        <p:spPr/>
        <p:txBody>
          <a:bodyPr/>
          <a:lstStyle/>
          <a:p>
            <a:pPr marL="228600" indent="-228600">
              <a:buAutoNum type="arabicPeriod"/>
            </a:pPr>
            <a:r>
              <a:rPr lang="en-US" dirty="0" smtClean="0"/>
              <a:t>Platform as a Service.</a:t>
            </a:r>
          </a:p>
          <a:p>
            <a:pPr marL="228600" indent="-228600">
              <a:buAutoNum type="arabicPeriod"/>
            </a:pPr>
            <a:r>
              <a:rPr lang="en-US" dirty="0" smtClean="0"/>
              <a:t>The Key Trends in PaaS, 2017 - </a:t>
            </a:r>
            <a:r>
              <a:rPr lang="en-US" dirty="0"/>
              <a:t>Published: 31 January 2017 ID: G00313016 </a:t>
            </a:r>
            <a:endParaRPr lang="en-US" dirty="0"/>
          </a:p>
        </p:txBody>
      </p:sp>
      <p:sp>
        <p:nvSpPr>
          <p:cNvPr id="6" name="Rectangle 5"/>
          <p:cNvSpPr/>
          <p:nvPr/>
        </p:nvSpPr>
        <p:spPr>
          <a:xfrm>
            <a:off x="3344704" y="5464314"/>
            <a:ext cx="5508688" cy="523220"/>
          </a:xfrm>
          <a:prstGeom prst="rect">
            <a:avLst/>
          </a:prstGeom>
          <a:noFill/>
          <a:ln>
            <a:solidFill>
              <a:schemeClr val="accent1"/>
            </a:solidFill>
          </a:ln>
        </p:spPr>
        <p:txBody>
          <a:bodyPr wrap="none" lIns="91440" tIns="45720" rIns="91440" bIns="45720">
            <a:spAutoFit/>
          </a:bodyPr>
          <a:lstStyle/>
          <a:p>
            <a:pPr algn="ctr"/>
            <a:r>
              <a:rPr lang="en-US" sz="2800" b="1" cap="small" spc="0" dirty="0" smtClean="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rPr>
              <a:t>Amazon started the trend with </a:t>
            </a:r>
            <a:r>
              <a:rPr lang="en-US" sz="2800" b="1" cap="small" spc="0" dirty="0" err="1" smtClean="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rPr>
              <a:t>Lamda</a:t>
            </a:r>
            <a:endParaRPr lang="en-US" sz="2800" b="1" cap="small" spc="0" dirty="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endParaRPr>
          </a:p>
        </p:txBody>
      </p:sp>
    </p:spTree>
    <p:extLst>
      <p:ext uri="{BB962C8B-B14F-4D97-AF65-F5344CB8AC3E}">
        <p14:creationId xmlns:p14="http://schemas.microsoft.com/office/powerpoint/2010/main" val="102174914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82" y="0"/>
            <a:ext cx="10058400" cy="1243008"/>
          </a:xfrm>
        </p:spPr>
        <p:txBody>
          <a:bodyPr>
            <a:normAutofit/>
          </a:bodyPr>
          <a:lstStyle/>
          <a:p>
            <a:pPr algn="ctr"/>
            <a:r>
              <a:rPr lang="en-US" sz="4000" b="1" dirty="0" smtClean="0"/>
              <a:t>Resources</a:t>
            </a:r>
            <a:endParaRPr lang="en-US" sz="4000" dirty="0"/>
          </a:p>
        </p:txBody>
      </p:sp>
      <p:sp>
        <p:nvSpPr>
          <p:cNvPr id="4" name="Slide Number Placeholder 3"/>
          <p:cNvSpPr>
            <a:spLocks noGrp="1"/>
          </p:cNvSpPr>
          <p:nvPr>
            <p:ph type="sldNum" sz="quarter" idx="12"/>
          </p:nvPr>
        </p:nvSpPr>
        <p:spPr/>
        <p:txBody>
          <a:bodyPr/>
          <a:lstStyle/>
          <a:p>
            <a:fld id="{4FAB73BC-B049-4115-A692-8D63A059BFB8}" type="slidenum">
              <a:rPr lang="en-US" smtClean="0"/>
              <a:t>20</a:t>
            </a:fld>
            <a:endParaRPr lang="en-US"/>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6" name="Add-in 5" title="Code Presenter Pro"/>
              <p:cNvGraphicFramePr>
                <a:graphicFrameLocks noGrp="1"/>
              </p:cNvGraphicFramePr>
              <p:nvPr>
                <p:extLst>
                  <p:ext uri="{D42A27DB-BD31-4B8C-83A1-F6EECF244321}">
                    <p14:modId xmlns:p14="http://schemas.microsoft.com/office/powerpoint/2010/main" val="1505710690"/>
                  </p:ext>
                </p:extLst>
              </p:nvPr>
            </p:nvGraphicFramePr>
            <p:xfrm>
              <a:off x="749507" y="1828800"/>
              <a:ext cx="10852879" cy="4457698"/>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p:pic>
            <p:nvPicPr>
              <p:cNvPr id="6" name="Add-in 5" title="Code Presenter Pro"/>
              <p:cNvPicPr>
                <a:picLocks noGrp="1" noRot="1" noChangeAspect="1" noMove="1" noResize="1" noEditPoints="1" noAdjustHandles="1" noChangeArrowheads="1" noChangeShapeType="1"/>
              </p:cNvPicPr>
              <p:nvPr/>
            </p:nvPicPr>
            <p:blipFill>
              <a:blip r:embed="rId4"/>
              <a:stretch>
                <a:fillRect/>
              </a:stretch>
            </p:blipFill>
            <p:spPr>
              <a:xfrm>
                <a:off x="749507" y="1828800"/>
                <a:ext cx="10852879" cy="4457698"/>
              </a:xfrm>
              <a:prstGeom prst="rect">
                <a:avLst/>
              </a:prstGeom>
            </p:spPr>
          </p:pic>
        </mc:Fallback>
      </mc:AlternateContent>
      <p:sp>
        <p:nvSpPr>
          <p:cNvPr id="7" name="Content Placeholder 2"/>
          <p:cNvSpPr>
            <a:spLocks noGrp="1"/>
          </p:cNvSpPr>
          <p:nvPr>
            <p:ph idx="1"/>
          </p:nvPr>
        </p:nvSpPr>
        <p:spPr>
          <a:xfrm>
            <a:off x="619826" y="898237"/>
            <a:ext cx="10958512" cy="2879287"/>
          </a:xfrm>
        </p:spPr>
        <p:txBody>
          <a:bodyPr>
            <a:noAutofit/>
          </a:bodyPr>
          <a:lstStyle/>
          <a:p>
            <a:pPr marL="0" indent="0">
              <a:buNone/>
            </a:pPr>
            <a:r>
              <a:rPr lang="en-US" sz="2400" dirty="0" smtClean="0"/>
              <a:t>An example of resources in Serverless Framework using AWS as provider:</a:t>
            </a:r>
            <a:endParaRPr lang="en-US" sz="2400" dirty="0"/>
          </a:p>
        </p:txBody>
      </p:sp>
    </p:spTree>
    <p:extLst>
      <p:ext uri="{BB962C8B-B14F-4D97-AF65-F5344CB8AC3E}">
        <p14:creationId xmlns:p14="http://schemas.microsoft.com/office/powerpoint/2010/main" val="110852300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82" y="0"/>
            <a:ext cx="10058400" cy="1243008"/>
          </a:xfrm>
        </p:spPr>
        <p:txBody>
          <a:bodyPr>
            <a:normAutofit/>
          </a:bodyPr>
          <a:lstStyle/>
          <a:p>
            <a:pPr algn="ctr"/>
            <a:r>
              <a:rPr lang="en-US" sz="4000" b="1" dirty="0" smtClean="0"/>
              <a:t>Credentials</a:t>
            </a:r>
            <a:endParaRPr lang="en-US" sz="4000" dirty="0"/>
          </a:p>
        </p:txBody>
      </p:sp>
      <p:sp>
        <p:nvSpPr>
          <p:cNvPr id="4" name="Slide Number Placeholder 3"/>
          <p:cNvSpPr>
            <a:spLocks noGrp="1"/>
          </p:cNvSpPr>
          <p:nvPr>
            <p:ph type="sldNum" sz="quarter" idx="12"/>
          </p:nvPr>
        </p:nvSpPr>
        <p:spPr/>
        <p:txBody>
          <a:bodyPr/>
          <a:lstStyle/>
          <a:p>
            <a:fld id="{4FAB73BC-B049-4115-A692-8D63A059BFB8}" type="slidenum">
              <a:rPr lang="en-US" smtClean="0"/>
              <a:t>21</a:t>
            </a:fld>
            <a:endParaRPr lang="en-US"/>
          </a:p>
        </p:txBody>
      </p:sp>
      <p:sp>
        <p:nvSpPr>
          <p:cNvPr id="7" name="Content Placeholder 2"/>
          <p:cNvSpPr>
            <a:spLocks noGrp="1"/>
          </p:cNvSpPr>
          <p:nvPr>
            <p:ph idx="1"/>
          </p:nvPr>
        </p:nvSpPr>
        <p:spPr>
          <a:xfrm>
            <a:off x="619826" y="1100138"/>
            <a:ext cx="10958512" cy="5172646"/>
          </a:xfrm>
        </p:spPr>
        <p:txBody>
          <a:bodyPr>
            <a:noAutofit/>
          </a:bodyPr>
          <a:lstStyle/>
          <a:p>
            <a:pPr marL="0" indent="0">
              <a:buNone/>
            </a:pPr>
            <a:r>
              <a:rPr lang="en-US" sz="2400" dirty="0" smtClean="0"/>
              <a:t>Serverless Framework needs access to your cloud provider account credentials to deploy resources on your behalf.  For AWS you can use AWS CLI (</a:t>
            </a:r>
            <a:r>
              <a:rPr lang="en-US" sz="2400" dirty="0" err="1" smtClean="0"/>
              <a:t>aws</a:t>
            </a:r>
            <a:r>
              <a:rPr lang="en-US" sz="2400" dirty="0" smtClean="0"/>
              <a:t> configure).  Azure is more involved. </a:t>
            </a:r>
          </a:p>
          <a:p>
            <a:pPr marL="0" indent="0">
              <a:buNone/>
            </a:pPr>
            <a:endParaRPr lang="en-US" sz="2400" dirty="0"/>
          </a:p>
          <a:p>
            <a:pPr marL="0" indent="0">
              <a:buNone/>
            </a:pPr>
            <a:r>
              <a:rPr lang="en-US" sz="2400" dirty="0"/>
              <a:t>Following links provide excellent guidance on setting up the credentials for various providers currently supported on the Serverless Framework.</a:t>
            </a:r>
          </a:p>
          <a:p>
            <a:pPr marL="0" indent="0">
              <a:buNone/>
            </a:pPr>
            <a:r>
              <a:rPr lang="en-US" sz="2400" dirty="0" smtClean="0"/>
              <a:t>AWS - https://</a:t>
            </a:r>
            <a:r>
              <a:rPr lang="en-US" sz="2400" dirty="0" err="1" smtClean="0"/>
              <a:t>serverless.com</a:t>
            </a:r>
            <a:r>
              <a:rPr lang="en-US" sz="2400" dirty="0" smtClean="0"/>
              <a:t>/framework/docs/providers/</a:t>
            </a:r>
            <a:r>
              <a:rPr lang="en-US" sz="2400" dirty="0" err="1" smtClean="0"/>
              <a:t>aws</a:t>
            </a:r>
            <a:r>
              <a:rPr lang="en-US" sz="2400" dirty="0" smtClean="0"/>
              <a:t>/guide/credentials/</a:t>
            </a:r>
          </a:p>
          <a:p>
            <a:pPr marL="0" indent="0">
              <a:buNone/>
            </a:pPr>
            <a:r>
              <a:rPr lang="en-US" sz="2400" dirty="0" smtClean="0"/>
              <a:t>Azure -</a:t>
            </a:r>
            <a:r>
              <a:rPr lang="en-US" sz="2400" dirty="0" smtClean="0">
                <a:hlinkClick r:id="rId3"/>
              </a:rPr>
              <a:t>https://</a:t>
            </a:r>
            <a:r>
              <a:rPr lang="en-US" sz="2400" dirty="0">
                <a:hlinkClick r:id="rId3"/>
              </a:rPr>
              <a:t>serverless.com/framework/docs/providers/azure/guide/credentials</a:t>
            </a:r>
            <a:r>
              <a:rPr lang="en-US" sz="2400" dirty="0" smtClean="0">
                <a:hlinkClick r:id="rId3"/>
              </a:rPr>
              <a:t>/</a:t>
            </a:r>
            <a:endParaRPr lang="en-US" sz="2400" dirty="0" smtClean="0"/>
          </a:p>
          <a:p>
            <a:pPr marL="0" indent="0">
              <a:buNone/>
            </a:pPr>
            <a:r>
              <a:rPr lang="en-US" sz="2400" dirty="0" err="1" smtClean="0"/>
              <a:t>Openwhisk</a:t>
            </a:r>
            <a:r>
              <a:rPr lang="en-US" sz="2400" dirty="0" smtClean="0"/>
              <a:t> - https</a:t>
            </a:r>
            <a:r>
              <a:rPr lang="en-US" sz="2400" dirty="0"/>
              <a:t>://</a:t>
            </a:r>
            <a:r>
              <a:rPr lang="en-US" sz="2400" dirty="0" err="1"/>
              <a:t>serverless.com</a:t>
            </a:r>
            <a:r>
              <a:rPr lang="en-US" sz="2400" dirty="0"/>
              <a:t>/framework/docs/providers/</a:t>
            </a:r>
            <a:r>
              <a:rPr lang="en-US" sz="2400" dirty="0" err="1"/>
              <a:t>openwhisk</a:t>
            </a:r>
            <a:r>
              <a:rPr lang="en-US" sz="2400" dirty="0"/>
              <a:t>/guide/credentials/</a:t>
            </a:r>
            <a:endParaRPr lang="en-US" sz="2400" dirty="0" smtClean="0"/>
          </a:p>
        </p:txBody>
      </p:sp>
    </p:spTree>
    <p:extLst>
      <p:ext uri="{BB962C8B-B14F-4D97-AF65-F5344CB8AC3E}">
        <p14:creationId xmlns:p14="http://schemas.microsoft.com/office/powerpoint/2010/main" val="37372476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82" y="0"/>
            <a:ext cx="10058400" cy="1243008"/>
          </a:xfrm>
        </p:spPr>
        <p:txBody>
          <a:bodyPr>
            <a:normAutofit/>
          </a:bodyPr>
          <a:lstStyle/>
          <a:p>
            <a:pPr algn="ctr"/>
            <a:r>
              <a:rPr lang="en-US" sz="4000" b="1" dirty="0" smtClean="0"/>
              <a:t>Deployment</a:t>
            </a:r>
            <a:endParaRPr lang="en-US" sz="4000" dirty="0"/>
          </a:p>
        </p:txBody>
      </p:sp>
      <p:sp>
        <p:nvSpPr>
          <p:cNvPr id="4" name="Slide Number Placeholder 3"/>
          <p:cNvSpPr>
            <a:spLocks noGrp="1"/>
          </p:cNvSpPr>
          <p:nvPr>
            <p:ph type="sldNum" sz="quarter" idx="12"/>
          </p:nvPr>
        </p:nvSpPr>
        <p:spPr/>
        <p:txBody>
          <a:bodyPr/>
          <a:lstStyle/>
          <a:p>
            <a:fld id="{4FAB73BC-B049-4115-A692-8D63A059BFB8}" type="slidenum">
              <a:rPr lang="en-US" smtClean="0"/>
              <a:t>22</a:t>
            </a:fld>
            <a:endParaRPr lang="en-US"/>
          </a:p>
        </p:txBody>
      </p:sp>
      <p:sp>
        <p:nvSpPr>
          <p:cNvPr id="7" name="Content Placeholder 2"/>
          <p:cNvSpPr>
            <a:spLocks noGrp="1"/>
          </p:cNvSpPr>
          <p:nvPr>
            <p:ph idx="1"/>
          </p:nvPr>
        </p:nvSpPr>
        <p:spPr>
          <a:xfrm>
            <a:off x="619826" y="1100138"/>
            <a:ext cx="10958512" cy="5172646"/>
          </a:xfrm>
        </p:spPr>
        <p:txBody>
          <a:bodyPr>
            <a:noAutofit/>
          </a:bodyPr>
          <a:lstStyle/>
          <a:p>
            <a:pPr marL="0" indent="0">
              <a:buNone/>
            </a:pPr>
            <a:r>
              <a:rPr lang="en-US" sz="2400" dirty="0" smtClean="0"/>
              <a:t>Serverless Framework translates the service declaration in the </a:t>
            </a:r>
            <a:r>
              <a:rPr lang="en-US" sz="2400" dirty="0" err="1" smtClean="0"/>
              <a:t>serverless.yml</a:t>
            </a:r>
            <a:r>
              <a:rPr lang="en-US" sz="2400" dirty="0" smtClean="0"/>
              <a:t> file into a Cloud Formation or Resource Manager template depending upon the provider you choose.</a:t>
            </a:r>
          </a:p>
          <a:p>
            <a:pPr marL="0" indent="0">
              <a:buNone/>
            </a:pPr>
            <a:endParaRPr lang="en-US" sz="2400" dirty="0" smtClean="0"/>
          </a:p>
          <a:p>
            <a:pPr marL="0" indent="0">
              <a:buNone/>
            </a:pPr>
            <a:r>
              <a:rPr lang="en-US" sz="2400" dirty="0" smtClean="0"/>
              <a:t>To deploy your service,  all the functions and provision the resources, enter:</a:t>
            </a:r>
          </a:p>
          <a:p>
            <a:pPr marL="0" indent="0">
              <a:buNone/>
            </a:pPr>
            <a:r>
              <a:rPr lang="en-US" sz="2400" dirty="0">
                <a:latin typeface="Consolas" charset="0"/>
                <a:ea typeface="Consolas" charset="0"/>
                <a:cs typeface="Consolas" charset="0"/>
              </a:rPr>
              <a:t>s</a:t>
            </a:r>
            <a:r>
              <a:rPr lang="en-US" sz="2400" dirty="0" smtClean="0">
                <a:latin typeface="Consolas" charset="0"/>
                <a:ea typeface="Consolas" charset="0"/>
                <a:cs typeface="Consolas" charset="0"/>
              </a:rPr>
              <a:t>erverless deploy --verbose</a:t>
            </a:r>
            <a:endParaRPr lang="en-US" sz="2400" dirty="0"/>
          </a:p>
          <a:p>
            <a:pPr marL="0" indent="0">
              <a:buNone/>
            </a:pPr>
            <a:r>
              <a:rPr lang="en-US" sz="2400" dirty="0" smtClean="0"/>
              <a:t>To deploy a single function after making changes to it, enter:</a:t>
            </a:r>
          </a:p>
          <a:p>
            <a:pPr marL="0" indent="0">
              <a:buNone/>
            </a:pPr>
            <a:r>
              <a:rPr lang="en-US" sz="2400" dirty="0">
                <a:latin typeface="Consolas" charset="0"/>
                <a:ea typeface="Consolas" charset="0"/>
                <a:cs typeface="Consolas" charset="0"/>
              </a:rPr>
              <a:t>serverless deploy </a:t>
            </a:r>
            <a:r>
              <a:rPr lang="en-US" sz="2400" dirty="0" smtClean="0">
                <a:latin typeface="Consolas" charset="0"/>
                <a:ea typeface="Consolas" charset="0"/>
                <a:cs typeface="Consolas" charset="0"/>
              </a:rPr>
              <a:t>function --function &lt;</a:t>
            </a:r>
            <a:r>
              <a:rPr lang="en-US" sz="2400" dirty="0" err="1" smtClean="0">
                <a:latin typeface="Consolas" charset="0"/>
                <a:ea typeface="Consolas" charset="0"/>
                <a:cs typeface="Consolas" charset="0"/>
              </a:rPr>
              <a:t>myfunction</a:t>
            </a:r>
            <a:r>
              <a:rPr lang="en-US" sz="2400" dirty="0" smtClean="0">
                <a:latin typeface="Consolas" charset="0"/>
                <a:ea typeface="Consolas" charset="0"/>
                <a:cs typeface="Consolas" charset="0"/>
              </a:rPr>
              <a:t>&gt; --verbose</a:t>
            </a:r>
            <a:endParaRPr lang="en-US" sz="2400" dirty="0">
              <a:latin typeface="Consolas" charset="0"/>
              <a:ea typeface="Consolas" charset="0"/>
              <a:cs typeface="Consolas" charset="0"/>
            </a:endParaRPr>
          </a:p>
          <a:p>
            <a:pPr marL="0" indent="0">
              <a:buNone/>
            </a:pPr>
            <a:endParaRPr lang="en-US" sz="2400" dirty="0" smtClean="0"/>
          </a:p>
          <a:p>
            <a:pPr marL="0" indent="0">
              <a:buNone/>
            </a:pPr>
            <a:endParaRPr lang="en-US" sz="2400" dirty="0"/>
          </a:p>
        </p:txBody>
      </p:sp>
    </p:spTree>
    <p:extLst>
      <p:ext uri="{BB962C8B-B14F-4D97-AF65-F5344CB8AC3E}">
        <p14:creationId xmlns:p14="http://schemas.microsoft.com/office/powerpoint/2010/main" val="116742374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82" y="0"/>
            <a:ext cx="10058400" cy="1243008"/>
          </a:xfrm>
        </p:spPr>
        <p:txBody>
          <a:bodyPr>
            <a:normAutofit/>
          </a:bodyPr>
          <a:lstStyle/>
          <a:p>
            <a:pPr algn="ctr"/>
            <a:r>
              <a:rPr lang="en-US" sz="4000" b="1" dirty="0" smtClean="0"/>
              <a:t>Invoking</a:t>
            </a:r>
            <a:endParaRPr lang="en-US" sz="4000" dirty="0"/>
          </a:p>
        </p:txBody>
      </p:sp>
      <p:sp>
        <p:nvSpPr>
          <p:cNvPr id="4" name="Slide Number Placeholder 3"/>
          <p:cNvSpPr>
            <a:spLocks noGrp="1"/>
          </p:cNvSpPr>
          <p:nvPr>
            <p:ph type="sldNum" sz="quarter" idx="12"/>
          </p:nvPr>
        </p:nvSpPr>
        <p:spPr/>
        <p:txBody>
          <a:bodyPr/>
          <a:lstStyle/>
          <a:p>
            <a:fld id="{4FAB73BC-B049-4115-A692-8D63A059BFB8}" type="slidenum">
              <a:rPr lang="en-US" smtClean="0"/>
              <a:t>23</a:t>
            </a:fld>
            <a:endParaRPr lang="en-US"/>
          </a:p>
        </p:txBody>
      </p:sp>
      <p:sp>
        <p:nvSpPr>
          <p:cNvPr id="7" name="Content Placeholder 2"/>
          <p:cNvSpPr>
            <a:spLocks noGrp="1"/>
          </p:cNvSpPr>
          <p:nvPr>
            <p:ph idx="1"/>
          </p:nvPr>
        </p:nvSpPr>
        <p:spPr>
          <a:xfrm>
            <a:off x="619826" y="1100138"/>
            <a:ext cx="10958512" cy="5172646"/>
          </a:xfrm>
        </p:spPr>
        <p:txBody>
          <a:bodyPr>
            <a:noAutofit/>
          </a:bodyPr>
          <a:lstStyle/>
          <a:p>
            <a:pPr marL="0" indent="0">
              <a:buNone/>
            </a:pPr>
            <a:r>
              <a:rPr lang="en-US" sz="2400" dirty="0" smtClean="0"/>
              <a:t>Serverless Framework allows you to invoke a function locally for testing or invoke a deployed function.</a:t>
            </a:r>
          </a:p>
          <a:p>
            <a:pPr marL="0" indent="0">
              <a:buNone/>
            </a:pPr>
            <a:endParaRPr lang="en-US" sz="2400" dirty="0" smtClean="0"/>
          </a:p>
          <a:p>
            <a:pPr marL="0" indent="0">
              <a:buNone/>
            </a:pPr>
            <a:r>
              <a:rPr lang="en-US" sz="2400" dirty="0" smtClean="0"/>
              <a:t>To invoke your function locally, enter:</a:t>
            </a:r>
          </a:p>
          <a:p>
            <a:pPr marL="0" indent="0">
              <a:buNone/>
            </a:pPr>
            <a:r>
              <a:rPr lang="en-US" sz="2400" dirty="0">
                <a:latin typeface="Consolas" charset="0"/>
                <a:ea typeface="Consolas" charset="0"/>
                <a:cs typeface="Consolas" charset="0"/>
              </a:rPr>
              <a:t>s</a:t>
            </a:r>
            <a:r>
              <a:rPr lang="en-US" sz="2400" dirty="0" smtClean="0">
                <a:latin typeface="Consolas" charset="0"/>
                <a:ea typeface="Consolas" charset="0"/>
                <a:cs typeface="Consolas" charset="0"/>
              </a:rPr>
              <a:t>erverless invoke local -</a:t>
            </a:r>
            <a:r>
              <a:rPr lang="en-US" sz="2400" dirty="0">
                <a:latin typeface="Consolas" charset="0"/>
                <a:ea typeface="Consolas" charset="0"/>
                <a:cs typeface="Consolas" charset="0"/>
              </a:rPr>
              <a:t>-</a:t>
            </a:r>
            <a:r>
              <a:rPr lang="en-US" sz="2400" dirty="0" smtClean="0">
                <a:latin typeface="Consolas" charset="0"/>
                <a:ea typeface="Consolas" charset="0"/>
                <a:cs typeface="Consolas" charset="0"/>
              </a:rPr>
              <a:t>function &lt;</a:t>
            </a:r>
            <a:r>
              <a:rPr lang="en-US" sz="2400" dirty="0" err="1" smtClean="0">
                <a:latin typeface="Consolas" charset="0"/>
                <a:ea typeface="Consolas" charset="0"/>
                <a:cs typeface="Consolas" charset="0"/>
              </a:rPr>
              <a:t>myfunction</a:t>
            </a:r>
            <a:r>
              <a:rPr lang="en-US" sz="2400" dirty="0" smtClean="0">
                <a:latin typeface="Consolas" charset="0"/>
                <a:ea typeface="Consolas" charset="0"/>
                <a:cs typeface="Consolas" charset="0"/>
              </a:rPr>
              <a:t>&gt; --log</a:t>
            </a:r>
          </a:p>
          <a:p>
            <a:pPr marL="0" indent="0">
              <a:buNone/>
            </a:pPr>
            <a:endParaRPr lang="en-US" sz="2400" dirty="0"/>
          </a:p>
          <a:p>
            <a:pPr marL="0" indent="0">
              <a:buNone/>
            </a:pPr>
            <a:r>
              <a:rPr lang="en-US" sz="2400" dirty="0" smtClean="0"/>
              <a:t>To invoke a deployed function, enter:</a:t>
            </a:r>
          </a:p>
          <a:p>
            <a:pPr marL="0" indent="0">
              <a:buNone/>
            </a:pPr>
            <a:r>
              <a:rPr lang="en-US" sz="2400" dirty="0">
                <a:latin typeface="Consolas" charset="0"/>
                <a:ea typeface="Consolas" charset="0"/>
                <a:cs typeface="Consolas" charset="0"/>
              </a:rPr>
              <a:t>serverless </a:t>
            </a:r>
            <a:r>
              <a:rPr lang="en-US" sz="2400" dirty="0" smtClean="0">
                <a:latin typeface="Consolas" charset="0"/>
                <a:ea typeface="Consolas" charset="0"/>
                <a:cs typeface="Consolas" charset="0"/>
              </a:rPr>
              <a:t>invoke function --function &lt;</a:t>
            </a:r>
            <a:r>
              <a:rPr lang="en-US" sz="2400" dirty="0" err="1" smtClean="0">
                <a:latin typeface="Consolas" charset="0"/>
                <a:ea typeface="Consolas" charset="0"/>
                <a:cs typeface="Consolas" charset="0"/>
              </a:rPr>
              <a:t>myfunction</a:t>
            </a:r>
            <a:r>
              <a:rPr lang="en-US" sz="2400" dirty="0" smtClean="0">
                <a:latin typeface="Consolas" charset="0"/>
                <a:ea typeface="Consolas" charset="0"/>
                <a:cs typeface="Consolas" charset="0"/>
              </a:rPr>
              <a:t>&gt; --stage &lt;my stage&gt; --region &lt;</a:t>
            </a:r>
            <a:r>
              <a:rPr lang="en-US" sz="2400" dirty="0" err="1" smtClean="0">
                <a:latin typeface="Consolas" charset="0"/>
                <a:ea typeface="Consolas" charset="0"/>
                <a:cs typeface="Consolas" charset="0"/>
              </a:rPr>
              <a:t>myregion</a:t>
            </a:r>
            <a:r>
              <a:rPr lang="en-US" sz="2400" dirty="0" smtClean="0">
                <a:latin typeface="Consolas" charset="0"/>
                <a:ea typeface="Consolas" charset="0"/>
                <a:cs typeface="Consolas" charset="0"/>
              </a:rPr>
              <a:t>&gt;</a:t>
            </a:r>
            <a:endParaRPr lang="en-US" sz="2400" dirty="0">
              <a:latin typeface="Consolas" charset="0"/>
              <a:ea typeface="Consolas" charset="0"/>
              <a:cs typeface="Consolas" charset="0"/>
            </a:endParaRPr>
          </a:p>
          <a:p>
            <a:pPr marL="0" indent="0">
              <a:buNone/>
            </a:pPr>
            <a:r>
              <a:rPr lang="en-US" sz="2400" dirty="0" smtClean="0"/>
              <a:t>Note: If you omit the stage and region option, the default stage (dev) and region specified in your provider configuration will be used.</a:t>
            </a:r>
          </a:p>
          <a:p>
            <a:pPr marL="0" indent="0">
              <a:buNone/>
            </a:pPr>
            <a:endParaRPr lang="en-US" sz="2400" dirty="0"/>
          </a:p>
        </p:txBody>
      </p:sp>
    </p:spTree>
    <p:extLst>
      <p:ext uri="{BB962C8B-B14F-4D97-AF65-F5344CB8AC3E}">
        <p14:creationId xmlns:p14="http://schemas.microsoft.com/office/powerpoint/2010/main" val="157333549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tile tx="0" ty="0" sx="100000" sy="100000" flip="none" algn="tl"/>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117975" y="2530000"/>
            <a:ext cx="10058400" cy="1609344"/>
          </a:xfrm>
        </p:spPr>
        <p:txBody>
          <a:bodyPr/>
          <a:lstStyle/>
          <a:p>
            <a:pPr algn="ctr"/>
            <a:r>
              <a:rPr lang="en-US" dirty="0" smtClean="0"/>
              <a:t>Celebrity Sleuth - Application DEMO</a:t>
            </a:r>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24</a:t>
            </a:fld>
            <a:endParaRPr lang="en-US"/>
          </a:p>
        </p:txBody>
      </p:sp>
    </p:spTree>
    <p:extLst>
      <p:ext uri="{BB962C8B-B14F-4D97-AF65-F5344CB8AC3E}">
        <p14:creationId xmlns:p14="http://schemas.microsoft.com/office/powerpoint/2010/main" val="7153232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156013"/>
            <a:ext cx="10058400" cy="1609344"/>
          </a:xfrm>
        </p:spPr>
        <p:txBody>
          <a:bodyPr>
            <a:normAutofit/>
          </a:bodyPr>
          <a:lstStyle/>
          <a:p>
            <a:pPr algn="ctr"/>
            <a:r>
              <a:rPr lang="en-US" sz="4000" b="1" dirty="0" smtClean="0"/>
              <a:t>Celebrity Sleuth - </a:t>
            </a:r>
            <a:r>
              <a:rPr lang="en-US" sz="4000" b="1" dirty="0" err="1" smtClean="0"/>
              <a:t>SCreenshots</a:t>
            </a:r>
            <a:endParaRPr lang="en-US" sz="4000" dirty="0"/>
          </a:p>
        </p:txBody>
      </p:sp>
      <p:sp>
        <p:nvSpPr>
          <p:cNvPr id="4" name="Slide Number Placeholder 3"/>
          <p:cNvSpPr>
            <a:spLocks noGrp="1"/>
          </p:cNvSpPr>
          <p:nvPr>
            <p:ph type="sldNum" sz="quarter" idx="12"/>
          </p:nvPr>
        </p:nvSpPr>
        <p:spPr/>
        <p:txBody>
          <a:bodyPr/>
          <a:lstStyle/>
          <a:p>
            <a:fld id="{4FAB73BC-B049-4115-A692-8D63A059BFB8}" type="slidenum">
              <a:rPr lang="en-US" smtClean="0"/>
              <a:t>25</a:t>
            </a:fld>
            <a:endParaRPr lang="en-US"/>
          </a:p>
        </p:txBody>
      </p:sp>
      <p:grpSp>
        <p:nvGrpSpPr>
          <p:cNvPr id="13" name="Group 12"/>
          <p:cNvGrpSpPr/>
          <p:nvPr/>
        </p:nvGrpSpPr>
        <p:grpSpPr>
          <a:xfrm>
            <a:off x="826604" y="1443036"/>
            <a:ext cx="3115468" cy="5180583"/>
            <a:chOff x="440838" y="1443036"/>
            <a:chExt cx="3115468" cy="5180583"/>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7504" y="1443036"/>
              <a:ext cx="2542136" cy="4500562"/>
            </a:xfrm>
            <a:prstGeom prst="rect">
              <a:avLst/>
            </a:prstGeom>
          </p:spPr>
        </p:pic>
        <p:sp>
          <p:nvSpPr>
            <p:cNvPr id="10" name="Rectangle 9"/>
            <p:cNvSpPr/>
            <p:nvPr/>
          </p:nvSpPr>
          <p:spPr>
            <a:xfrm>
              <a:off x="440838" y="6100399"/>
              <a:ext cx="3115468" cy="523220"/>
            </a:xfrm>
            <a:prstGeom prst="rect">
              <a:avLst/>
            </a:prstGeom>
            <a:noFill/>
            <a:ln>
              <a:solidFill>
                <a:schemeClr val="accent1"/>
              </a:solidFill>
            </a:ln>
          </p:spPr>
          <p:txBody>
            <a:bodyPr wrap="none" lIns="91440" tIns="45720" rIns="91440" bIns="45720">
              <a:spAutoFit/>
            </a:bodyPr>
            <a:lstStyle/>
            <a:p>
              <a:pPr algn="ctr"/>
              <a:r>
                <a:rPr lang="en-US" sz="2800" b="1" cap="small" smtClean="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rPr>
                <a:t>Create new Database</a:t>
              </a:r>
              <a:endParaRPr lang="en-US" sz="2800" b="1" cap="small" spc="0" dirty="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endParaRPr>
            </a:p>
          </p:txBody>
        </p:sp>
      </p:grpSp>
      <p:grpSp>
        <p:nvGrpSpPr>
          <p:cNvPr id="14" name="Group 13"/>
          <p:cNvGrpSpPr/>
          <p:nvPr/>
        </p:nvGrpSpPr>
        <p:grpSpPr>
          <a:xfrm>
            <a:off x="5065468" y="1443036"/>
            <a:ext cx="2533472" cy="5194873"/>
            <a:chOff x="4598861" y="1443036"/>
            <a:chExt cx="2533472" cy="5194873"/>
          </a:xfrm>
        </p:grpSpPr>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98861" y="1443036"/>
              <a:ext cx="2533472" cy="4489421"/>
            </a:xfrm>
            <a:prstGeom prst="rect">
              <a:avLst/>
            </a:prstGeom>
          </p:spPr>
        </p:pic>
        <p:sp>
          <p:nvSpPr>
            <p:cNvPr id="11" name="Rectangle 10"/>
            <p:cNvSpPr/>
            <p:nvPr/>
          </p:nvSpPr>
          <p:spPr>
            <a:xfrm>
              <a:off x="5390948" y="6114689"/>
              <a:ext cx="949299" cy="523220"/>
            </a:xfrm>
            <a:prstGeom prst="rect">
              <a:avLst/>
            </a:prstGeom>
            <a:noFill/>
            <a:ln>
              <a:solidFill>
                <a:schemeClr val="accent1"/>
              </a:solidFill>
            </a:ln>
          </p:spPr>
          <p:txBody>
            <a:bodyPr wrap="none" lIns="91440" tIns="45720" rIns="91440" bIns="45720">
              <a:spAutoFit/>
            </a:bodyPr>
            <a:lstStyle/>
            <a:p>
              <a:pPr algn="ctr"/>
              <a:r>
                <a:rPr lang="en-US" sz="2800" b="1" cap="small" dirty="0" smtClean="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rPr>
                <a:t>Train</a:t>
              </a:r>
              <a:endParaRPr lang="en-US" sz="2800" b="1" cap="small" spc="0" dirty="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endParaRPr>
            </a:p>
          </p:txBody>
        </p:sp>
      </p:grpSp>
      <p:grpSp>
        <p:nvGrpSpPr>
          <p:cNvPr id="15" name="Group 14"/>
          <p:cNvGrpSpPr/>
          <p:nvPr/>
        </p:nvGrpSpPr>
        <p:grpSpPr>
          <a:xfrm>
            <a:off x="8722335" y="1454177"/>
            <a:ext cx="2533472" cy="5169442"/>
            <a:chOff x="8336569" y="1454177"/>
            <a:chExt cx="2533472" cy="5169442"/>
          </a:xfrm>
        </p:grpSpPr>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36569" y="1454177"/>
              <a:ext cx="2533472" cy="4489421"/>
            </a:xfrm>
            <a:prstGeom prst="rect">
              <a:avLst/>
            </a:prstGeom>
          </p:spPr>
        </p:pic>
        <p:sp>
          <p:nvSpPr>
            <p:cNvPr id="12" name="Rectangle 11"/>
            <p:cNvSpPr/>
            <p:nvPr/>
          </p:nvSpPr>
          <p:spPr>
            <a:xfrm>
              <a:off x="8921868" y="6100399"/>
              <a:ext cx="1362874" cy="523220"/>
            </a:xfrm>
            <a:prstGeom prst="rect">
              <a:avLst/>
            </a:prstGeom>
            <a:noFill/>
            <a:ln>
              <a:solidFill>
                <a:schemeClr val="accent1"/>
              </a:solidFill>
            </a:ln>
          </p:spPr>
          <p:txBody>
            <a:bodyPr wrap="none" lIns="91440" tIns="45720" rIns="91440" bIns="45720">
              <a:spAutoFit/>
            </a:bodyPr>
            <a:lstStyle/>
            <a:p>
              <a:pPr algn="ctr"/>
              <a:r>
                <a:rPr lang="en-US" sz="2800" b="1" cap="small" dirty="0" smtClean="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rPr>
                <a:t>Perform</a:t>
              </a:r>
              <a:endParaRPr lang="en-US" sz="2800" b="1" cap="small" spc="0" dirty="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endParaRPr>
            </a:p>
          </p:txBody>
        </p:sp>
      </p:grpSp>
    </p:spTree>
    <p:extLst>
      <p:ext uri="{BB962C8B-B14F-4D97-AF65-F5344CB8AC3E}">
        <p14:creationId xmlns:p14="http://schemas.microsoft.com/office/powerpoint/2010/main" val="132867344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156013"/>
            <a:ext cx="10058400" cy="1609344"/>
          </a:xfrm>
        </p:spPr>
        <p:txBody>
          <a:bodyPr>
            <a:normAutofit/>
          </a:bodyPr>
          <a:lstStyle/>
          <a:p>
            <a:pPr algn="ctr"/>
            <a:r>
              <a:rPr lang="en-US" sz="4000" b="1" dirty="0" smtClean="0"/>
              <a:t>Celebrity Sleuth </a:t>
            </a:r>
            <a:r>
              <a:rPr lang="mr-IN" sz="4000" b="1" dirty="0" smtClean="0"/>
              <a:t>–</a:t>
            </a:r>
            <a:r>
              <a:rPr lang="en-US" sz="4000" b="1" dirty="0" smtClean="0"/>
              <a:t> Pre-Recorded Demo</a:t>
            </a:r>
            <a:endParaRPr lang="en-US" sz="4000" dirty="0"/>
          </a:p>
        </p:txBody>
      </p:sp>
      <p:sp>
        <p:nvSpPr>
          <p:cNvPr id="4" name="Slide Number Placeholder 3"/>
          <p:cNvSpPr>
            <a:spLocks noGrp="1"/>
          </p:cNvSpPr>
          <p:nvPr>
            <p:ph type="sldNum" sz="quarter" idx="12"/>
          </p:nvPr>
        </p:nvSpPr>
        <p:spPr/>
        <p:txBody>
          <a:bodyPr/>
          <a:lstStyle/>
          <a:p>
            <a:fld id="{4FAB73BC-B049-4115-A692-8D63A059BFB8}" type="slidenum">
              <a:rPr lang="en-US" smtClean="0"/>
              <a:t>26</a:t>
            </a:fld>
            <a:endParaRPr lang="en-US"/>
          </a:p>
        </p:txBody>
      </p:sp>
      <p:pic>
        <p:nvPicPr>
          <p:cNvPr id="5" name="example-mel-gibson-match_1080.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75073" y="1565317"/>
            <a:ext cx="2647950" cy="4707467"/>
          </a:xfrm>
          <a:prstGeom prst="rect">
            <a:avLst/>
          </a:prstGeom>
        </p:spPr>
      </p:pic>
    </p:spTree>
    <p:extLst>
      <p:ext uri="{BB962C8B-B14F-4D97-AF65-F5344CB8AC3E}">
        <p14:creationId xmlns:p14="http://schemas.microsoft.com/office/powerpoint/2010/main" val="179531525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156013"/>
            <a:ext cx="10058400" cy="1609344"/>
          </a:xfrm>
        </p:spPr>
        <p:txBody>
          <a:bodyPr>
            <a:normAutofit/>
          </a:bodyPr>
          <a:lstStyle/>
          <a:p>
            <a:pPr algn="ctr"/>
            <a:r>
              <a:rPr lang="en-US" sz="4000" b="1" dirty="0" smtClean="0"/>
              <a:t>Celebrity Sleuth </a:t>
            </a:r>
            <a:r>
              <a:rPr lang="mr-IN" sz="4000" b="1" dirty="0" smtClean="0"/>
              <a:t>–</a:t>
            </a:r>
            <a:r>
              <a:rPr lang="en-US" sz="4000" b="1" dirty="0" smtClean="0"/>
              <a:t> LIVE Demo</a:t>
            </a:r>
            <a:endParaRPr lang="en-US" sz="4000" dirty="0"/>
          </a:p>
        </p:txBody>
      </p:sp>
      <p:sp>
        <p:nvSpPr>
          <p:cNvPr id="4" name="Slide Number Placeholder 3"/>
          <p:cNvSpPr>
            <a:spLocks noGrp="1"/>
          </p:cNvSpPr>
          <p:nvPr>
            <p:ph type="sldNum" sz="quarter" idx="12"/>
          </p:nvPr>
        </p:nvSpPr>
        <p:spPr/>
        <p:txBody>
          <a:bodyPr/>
          <a:lstStyle/>
          <a:p>
            <a:fld id="{4FAB73BC-B049-4115-A692-8D63A059BFB8}" type="slidenum">
              <a:rPr lang="en-US" smtClean="0"/>
              <a:t>27</a:t>
            </a:fld>
            <a:endParaRPr lang="en-US"/>
          </a:p>
        </p:txBody>
      </p:sp>
    </p:spTree>
    <p:extLst>
      <p:ext uri="{BB962C8B-B14F-4D97-AF65-F5344CB8AC3E}">
        <p14:creationId xmlns:p14="http://schemas.microsoft.com/office/powerpoint/2010/main" val="136954852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tile tx="0" ty="0" sx="100000" sy="100000" flip="none" algn="tl"/>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117975" y="2530000"/>
            <a:ext cx="10058400" cy="1609344"/>
          </a:xfrm>
        </p:spPr>
        <p:txBody>
          <a:bodyPr/>
          <a:lstStyle/>
          <a:p>
            <a:pPr algn="ctr"/>
            <a:r>
              <a:rPr lang="en-US" dirty="0" smtClean="0"/>
              <a:t>Celebrity Sleuth</a:t>
            </a:r>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28</a:t>
            </a:fld>
            <a:endParaRPr lang="en-US"/>
          </a:p>
        </p:txBody>
      </p:sp>
    </p:spTree>
    <p:extLst>
      <p:ext uri="{BB962C8B-B14F-4D97-AF65-F5344CB8AC3E}">
        <p14:creationId xmlns:p14="http://schemas.microsoft.com/office/powerpoint/2010/main" val="22971403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82" y="0"/>
            <a:ext cx="10058400" cy="1243008"/>
          </a:xfrm>
        </p:spPr>
        <p:txBody>
          <a:bodyPr>
            <a:normAutofit/>
          </a:bodyPr>
          <a:lstStyle/>
          <a:p>
            <a:pPr algn="ctr"/>
            <a:r>
              <a:rPr lang="en-US" sz="4000" b="1" dirty="0" smtClean="0"/>
              <a:t>Celebrity Sleuth - Sample Application</a:t>
            </a:r>
            <a:endParaRPr lang="en-US" sz="4000" dirty="0"/>
          </a:p>
        </p:txBody>
      </p:sp>
      <p:sp>
        <p:nvSpPr>
          <p:cNvPr id="4" name="Slide Number Placeholder 3"/>
          <p:cNvSpPr>
            <a:spLocks noGrp="1"/>
          </p:cNvSpPr>
          <p:nvPr>
            <p:ph type="sldNum" sz="quarter" idx="12"/>
          </p:nvPr>
        </p:nvSpPr>
        <p:spPr/>
        <p:txBody>
          <a:bodyPr/>
          <a:lstStyle/>
          <a:p>
            <a:fld id="{4FAB73BC-B049-4115-A692-8D63A059BFB8}" type="slidenum">
              <a:rPr lang="en-US" smtClean="0"/>
              <a:t>29</a:t>
            </a:fld>
            <a:endParaRPr lang="en-US"/>
          </a:p>
        </p:txBody>
      </p:sp>
      <p:sp>
        <p:nvSpPr>
          <p:cNvPr id="7" name="Content Placeholder 2"/>
          <p:cNvSpPr>
            <a:spLocks noGrp="1"/>
          </p:cNvSpPr>
          <p:nvPr>
            <p:ph idx="1"/>
          </p:nvPr>
        </p:nvSpPr>
        <p:spPr>
          <a:xfrm>
            <a:off x="619826" y="1100138"/>
            <a:ext cx="10958512" cy="5172646"/>
          </a:xfrm>
        </p:spPr>
        <p:txBody>
          <a:bodyPr>
            <a:noAutofit/>
          </a:bodyPr>
          <a:lstStyle/>
          <a:p>
            <a:pPr marL="0" indent="0">
              <a:buNone/>
            </a:pPr>
            <a:r>
              <a:rPr lang="en-US" sz="2200" dirty="0"/>
              <a:t>A celebrity face recognition service built with </a:t>
            </a:r>
            <a:r>
              <a:rPr lang="en-US" sz="2200" dirty="0">
                <a:hlinkClick r:id="rId3"/>
              </a:rPr>
              <a:t>Serverless Framework</a:t>
            </a:r>
            <a:r>
              <a:rPr lang="en-US" sz="2200" dirty="0"/>
              <a:t> using </a:t>
            </a:r>
            <a:r>
              <a:rPr lang="en-US" sz="2200" dirty="0">
                <a:hlinkClick r:id="rId4"/>
              </a:rPr>
              <a:t>Twilio</a:t>
            </a:r>
            <a:r>
              <a:rPr lang="en-US" sz="2200" dirty="0"/>
              <a:t>, </a:t>
            </a:r>
            <a:r>
              <a:rPr lang="en-US" sz="2200" dirty="0">
                <a:hlinkClick r:id="rId5"/>
              </a:rPr>
              <a:t>Amazon Rekognition</a:t>
            </a:r>
            <a:r>
              <a:rPr lang="en-US" sz="2200" dirty="0"/>
              <a:t> and </a:t>
            </a:r>
            <a:r>
              <a:rPr lang="en-US" sz="2200" dirty="0">
                <a:hlinkClick r:id="rId6"/>
              </a:rPr>
              <a:t>IMDbPy API</a:t>
            </a:r>
            <a:r>
              <a:rPr lang="en-US" sz="2200" dirty="0" smtClean="0"/>
              <a:t>.</a:t>
            </a:r>
          </a:p>
          <a:p>
            <a:pPr marL="0" indent="0">
              <a:buNone/>
            </a:pPr>
            <a:endParaRPr lang="en-US" sz="2200" dirty="0" smtClean="0"/>
          </a:p>
          <a:p>
            <a:pPr marL="0" indent="0">
              <a:buNone/>
            </a:pPr>
            <a:r>
              <a:rPr lang="en-US" sz="2200" dirty="0" smtClean="0"/>
              <a:t>The</a:t>
            </a:r>
            <a:r>
              <a:rPr lang="en-US" sz="2200" dirty="0"/>
              <a:t> </a:t>
            </a:r>
            <a:r>
              <a:rPr lang="en-US" sz="2200" i="1" dirty="0"/>
              <a:t>CelebritySleuth</a:t>
            </a:r>
            <a:r>
              <a:rPr lang="en-US" sz="2200" dirty="0"/>
              <a:t> application is an event-driven application taking advantage </a:t>
            </a:r>
            <a:r>
              <a:rPr lang="en-US" sz="2200" dirty="0" smtClean="0"/>
              <a:t>of:</a:t>
            </a:r>
          </a:p>
          <a:p>
            <a:r>
              <a:rPr lang="en-US" sz="2200" dirty="0" smtClean="0"/>
              <a:t>The </a:t>
            </a:r>
            <a:r>
              <a:rPr lang="en-US" sz="2200" dirty="0"/>
              <a:t>user's mobile SMS/MMS for the presentation tier, </a:t>
            </a:r>
            <a:endParaRPr lang="en-US" sz="2200" dirty="0" smtClean="0"/>
          </a:p>
          <a:p>
            <a:r>
              <a:rPr lang="en-US" sz="2200" dirty="0" err="1" smtClean="0"/>
              <a:t>Twilio</a:t>
            </a:r>
            <a:r>
              <a:rPr lang="en-US" sz="2200" dirty="0" smtClean="0"/>
              <a:t> </a:t>
            </a:r>
            <a:r>
              <a:rPr lang="en-US" sz="2200" dirty="0"/>
              <a:t>in the middle-tier to bridge the SMS world and </a:t>
            </a:r>
            <a:endParaRPr lang="en-US" sz="2200" dirty="0" smtClean="0"/>
          </a:p>
          <a:p>
            <a:r>
              <a:rPr lang="en-US" sz="2200" dirty="0" smtClean="0"/>
              <a:t>AWS </a:t>
            </a:r>
            <a:r>
              <a:rPr lang="en-US" sz="2200" dirty="0"/>
              <a:t>Gateway and a set of AWS Lambda functions written in Python making use of AWS </a:t>
            </a:r>
            <a:r>
              <a:rPr lang="en-US" sz="2200" dirty="0" err="1"/>
              <a:t>Rekogniton</a:t>
            </a:r>
            <a:r>
              <a:rPr lang="en-US" sz="2200" dirty="0"/>
              <a:t> for image processing and IMDB for gathering information on the celebrities</a:t>
            </a:r>
            <a:r>
              <a:rPr lang="en-US" sz="2200" dirty="0" smtClean="0"/>
              <a:t>.</a:t>
            </a:r>
          </a:p>
          <a:p>
            <a:endParaRPr lang="en-US" sz="2200" dirty="0" smtClean="0"/>
          </a:p>
          <a:p>
            <a:pPr marL="0" indent="0">
              <a:buNone/>
            </a:pPr>
            <a:r>
              <a:rPr lang="en-US" sz="2200" dirty="0" smtClean="0"/>
              <a:t>CelebritySleuth code repository, installation guide and usage at:</a:t>
            </a:r>
          </a:p>
          <a:p>
            <a:pPr marL="0" indent="0">
              <a:buNone/>
            </a:pPr>
            <a:r>
              <a:rPr lang="en-US" sz="2200" dirty="0"/>
              <a:t>https://</a:t>
            </a:r>
            <a:r>
              <a:rPr lang="en-US" sz="2200" dirty="0" err="1"/>
              <a:t>github.com</a:t>
            </a:r>
            <a:r>
              <a:rPr lang="en-US" sz="2200" dirty="0"/>
              <a:t>/</a:t>
            </a:r>
            <a:r>
              <a:rPr lang="en-US" sz="2200" dirty="0" err="1"/>
              <a:t>skarlekar</a:t>
            </a:r>
            <a:r>
              <a:rPr lang="en-US" sz="2200" dirty="0"/>
              <a:t>/faces</a:t>
            </a:r>
          </a:p>
        </p:txBody>
      </p:sp>
    </p:spTree>
    <p:extLst>
      <p:ext uri="{BB962C8B-B14F-4D97-AF65-F5344CB8AC3E}">
        <p14:creationId xmlns:p14="http://schemas.microsoft.com/office/powerpoint/2010/main" val="107827883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800" b="1" dirty="0" smtClean="0"/>
              <a:t>Serverless Architecture vs. serverless Framework</a:t>
            </a:r>
            <a:endParaRPr lang="en-US" sz="4800" dirty="0"/>
          </a:p>
        </p:txBody>
      </p:sp>
      <p:sp>
        <p:nvSpPr>
          <p:cNvPr id="3" name="Content Placeholder 2"/>
          <p:cNvSpPr>
            <a:spLocks noGrp="1"/>
          </p:cNvSpPr>
          <p:nvPr>
            <p:ph idx="1"/>
          </p:nvPr>
        </p:nvSpPr>
        <p:spPr/>
        <p:txBody>
          <a:bodyPr/>
          <a:lstStyle/>
          <a:p>
            <a:r>
              <a:rPr lang="en-US" dirty="0"/>
              <a:t>Serverless computing model is an emerging trend and quite often misunderstood because of the hype and build-up surrounding the topic.</a:t>
            </a:r>
          </a:p>
          <a:p>
            <a:r>
              <a:rPr lang="en-US" dirty="0"/>
              <a:t>The term </a:t>
            </a:r>
            <a:r>
              <a:rPr lang="en-US" i="1" dirty="0">
                <a:hlinkClick r:id="rId3"/>
              </a:rPr>
              <a:t>Serverless</a:t>
            </a:r>
            <a:r>
              <a:rPr lang="en-US" dirty="0"/>
              <a:t> refers to building applications without having to configure or maintain infrastructure required for running your applications. </a:t>
            </a:r>
            <a:endParaRPr lang="en-US" dirty="0" smtClean="0"/>
          </a:p>
          <a:p>
            <a:r>
              <a:rPr lang="en-US" dirty="0" smtClean="0"/>
              <a:t>In </a:t>
            </a:r>
            <a:r>
              <a:rPr lang="en-US" dirty="0"/>
              <a:t>reality, servers are still involved, though they are owned and controlled by the platform providers. </a:t>
            </a:r>
            <a:endParaRPr lang="en-US" dirty="0" smtClean="0"/>
          </a:p>
          <a:p>
            <a:r>
              <a:rPr lang="en-US" dirty="0" smtClean="0"/>
              <a:t>On </a:t>
            </a:r>
            <a:r>
              <a:rPr lang="en-US" dirty="0"/>
              <a:t>the other hand there are frameworks used for exploiting the serverless architecture uninspiringly named </a:t>
            </a:r>
            <a:r>
              <a:rPr lang="en-US" i="1" dirty="0">
                <a:hlinkClick r:id="rId4"/>
              </a:rPr>
              <a:t>Serverless Framework</a:t>
            </a:r>
            <a:r>
              <a:rPr lang="en-US" dirty="0"/>
              <a:t> increasing the confusion.</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3</a:t>
            </a:fld>
            <a:endParaRPr lang="en-US"/>
          </a:p>
        </p:txBody>
      </p:sp>
      <p:sp>
        <p:nvSpPr>
          <p:cNvPr id="7" name="Rectangle 6"/>
          <p:cNvSpPr/>
          <p:nvPr/>
        </p:nvSpPr>
        <p:spPr>
          <a:xfrm>
            <a:off x="2465465" y="5464314"/>
            <a:ext cx="7267181" cy="523220"/>
          </a:xfrm>
          <a:prstGeom prst="rect">
            <a:avLst/>
          </a:prstGeom>
          <a:noFill/>
          <a:ln>
            <a:solidFill>
              <a:schemeClr val="accent1"/>
            </a:solidFill>
          </a:ln>
        </p:spPr>
        <p:txBody>
          <a:bodyPr wrap="none" lIns="91440" tIns="45720" rIns="91440" bIns="45720">
            <a:spAutoFit/>
          </a:bodyPr>
          <a:lstStyle/>
          <a:p>
            <a:pPr algn="ctr"/>
            <a:r>
              <a:rPr lang="en-US" sz="2800" b="1" cap="small" dirty="0" smtClean="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rPr>
              <a:t>No need to configure or maintain infrastructure</a:t>
            </a:r>
            <a:endParaRPr lang="en-US" sz="2800" b="1" cap="small" spc="0" dirty="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endParaRPr>
          </a:p>
        </p:txBody>
      </p:sp>
    </p:spTree>
    <p:extLst>
      <p:ext uri="{BB962C8B-B14F-4D97-AF65-F5344CB8AC3E}">
        <p14:creationId xmlns:p14="http://schemas.microsoft.com/office/powerpoint/2010/main" val="88305973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82" y="0"/>
            <a:ext cx="10058400" cy="1243008"/>
          </a:xfrm>
        </p:spPr>
        <p:txBody>
          <a:bodyPr>
            <a:normAutofit/>
          </a:bodyPr>
          <a:lstStyle/>
          <a:p>
            <a:pPr algn="ctr"/>
            <a:r>
              <a:rPr lang="en-US" sz="4000" b="1" dirty="0" smtClean="0"/>
              <a:t>Celebrity Sleuth - Continued</a:t>
            </a:r>
            <a:endParaRPr lang="en-US" sz="4000" dirty="0"/>
          </a:p>
        </p:txBody>
      </p:sp>
      <p:sp>
        <p:nvSpPr>
          <p:cNvPr id="4" name="Slide Number Placeholder 3"/>
          <p:cNvSpPr>
            <a:spLocks noGrp="1"/>
          </p:cNvSpPr>
          <p:nvPr>
            <p:ph type="sldNum" sz="quarter" idx="12"/>
          </p:nvPr>
        </p:nvSpPr>
        <p:spPr/>
        <p:txBody>
          <a:bodyPr/>
          <a:lstStyle/>
          <a:p>
            <a:fld id="{4FAB73BC-B049-4115-A692-8D63A059BFB8}" type="slidenum">
              <a:rPr lang="en-US" smtClean="0"/>
              <a:t>30</a:t>
            </a:fld>
            <a:endParaRPr lang="en-US"/>
          </a:p>
        </p:txBody>
      </p:sp>
      <p:sp>
        <p:nvSpPr>
          <p:cNvPr id="7" name="Content Placeholder 2"/>
          <p:cNvSpPr>
            <a:spLocks noGrp="1"/>
          </p:cNvSpPr>
          <p:nvPr>
            <p:ph idx="1"/>
          </p:nvPr>
        </p:nvSpPr>
        <p:spPr>
          <a:xfrm>
            <a:off x="619826" y="1100138"/>
            <a:ext cx="10958512" cy="5172646"/>
          </a:xfrm>
        </p:spPr>
        <p:txBody>
          <a:bodyPr>
            <a:noAutofit/>
          </a:bodyPr>
          <a:lstStyle/>
          <a:p>
            <a:pPr marL="0" indent="0">
              <a:buNone/>
            </a:pPr>
            <a:r>
              <a:rPr lang="en-US" sz="2400" dirty="0"/>
              <a:t>To begin with you have to train the application to recognize the faces by building a collection of celebrities. You do this by sending a random sample of celebrity pictures (image URLs) and their corresponding names. The more pictures of a celebrity, the more accurate the recognition will be.</a:t>
            </a:r>
          </a:p>
          <a:p>
            <a:pPr marL="0" indent="0">
              <a:buNone/>
            </a:pPr>
            <a:r>
              <a:rPr lang="en-US" sz="2400" dirty="0"/>
              <a:t>The </a:t>
            </a:r>
            <a:r>
              <a:rPr lang="en-US" sz="2400" i="1" dirty="0"/>
              <a:t>CelebritySleuth</a:t>
            </a:r>
            <a:r>
              <a:rPr lang="en-US" sz="2400" dirty="0"/>
              <a:t> application consists of two services:</a:t>
            </a:r>
          </a:p>
          <a:p>
            <a:r>
              <a:rPr lang="en-US" sz="2400" dirty="0">
                <a:hlinkClick r:id="rId3"/>
              </a:rPr>
              <a:t>Twilio Communication Service</a:t>
            </a:r>
            <a:endParaRPr lang="en-US" sz="2400" dirty="0"/>
          </a:p>
          <a:p>
            <a:r>
              <a:rPr lang="en-US" sz="2400" dirty="0">
                <a:hlinkClick r:id="rId4"/>
              </a:rPr>
              <a:t>Face Recognition Service</a:t>
            </a:r>
            <a:endParaRPr lang="en-US" sz="2400" dirty="0"/>
          </a:p>
          <a:p>
            <a:pPr marL="0" indent="0">
              <a:buNone/>
            </a:pPr>
            <a:r>
              <a:rPr lang="en-US" sz="2400" dirty="0"/>
              <a:t>The services are decoupled to allow for using different presentation tiers in future.</a:t>
            </a:r>
          </a:p>
        </p:txBody>
      </p:sp>
    </p:spTree>
    <p:extLst>
      <p:ext uri="{BB962C8B-B14F-4D97-AF65-F5344CB8AC3E}">
        <p14:creationId xmlns:p14="http://schemas.microsoft.com/office/powerpoint/2010/main" val="108797224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82" y="0"/>
            <a:ext cx="10058400" cy="1243008"/>
          </a:xfrm>
        </p:spPr>
        <p:txBody>
          <a:bodyPr>
            <a:normAutofit/>
          </a:bodyPr>
          <a:lstStyle/>
          <a:p>
            <a:pPr algn="ctr"/>
            <a:r>
              <a:rPr lang="en-US" sz="4000" b="1" dirty="0" smtClean="0"/>
              <a:t>Celebrity Sleuth - Architecture</a:t>
            </a:r>
            <a:endParaRPr lang="en-US" sz="4000" dirty="0"/>
          </a:p>
        </p:txBody>
      </p:sp>
      <p:sp>
        <p:nvSpPr>
          <p:cNvPr id="4" name="Slide Number Placeholder 3"/>
          <p:cNvSpPr>
            <a:spLocks noGrp="1"/>
          </p:cNvSpPr>
          <p:nvPr>
            <p:ph type="sldNum" sz="quarter" idx="12"/>
          </p:nvPr>
        </p:nvSpPr>
        <p:spPr/>
        <p:txBody>
          <a:bodyPr/>
          <a:lstStyle/>
          <a:p>
            <a:fld id="{4FAB73BC-B049-4115-A692-8D63A059BFB8}" type="slidenum">
              <a:rPr lang="en-US" smtClean="0"/>
              <a:t>31</a:t>
            </a:fld>
            <a:endParaRPr lang="en-US"/>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8688" y="972667"/>
            <a:ext cx="10058400" cy="5885333"/>
          </a:xfrm>
          <a:prstGeom prst="rect">
            <a:avLst/>
          </a:prstGeom>
        </p:spPr>
      </p:pic>
    </p:spTree>
    <p:extLst>
      <p:ext uri="{BB962C8B-B14F-4D97-AF65-F5344CB8AC3E}">
        <p14:creationId xmlns:p14="http://schemas.microsoft.com/office/powerpoint/2010/main" val="203918736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82" y="0"/>
            <a:ext cx="10058400" cy="1243008"/>
          </a:xfrm>
        </p:spPr>
        <p:txBody>
          <a:bodyPr>
            <a:normAutofit/>
          </a:bodyPr>
          <a:lstStyle/>
          <a:p>
            <a:pPr algn="ctr"/>
            <a:r>
              <a:rPr lang="en-US" sz="4000" b="1" dirty="0" smtClean="0"/>
              <a:t>Celebrity Sleuth </a:t>
            </a:r>
            <a:r>
              <a:rPr lang="mr-IN" sz="4000" b="1" dirty="0" smtClean="0"/>
              <a:t>–</a:t>
            </a:r>
            <a:r>
              <a:rPr lang="en-US" sz="4000" b="1" dirty="0" smtClean="0"/>
              <a:t> Data Flow</a:t>
            </a:r>
            <a:endParaRPr lang="en-US" sz="4000" dirty="0"/>
          </a:p>
        </p:txBody>
      </p:sp>
      <p:sp>
        <p:nvSpPr>
          <p:cNvPr id="4" name="Slide Number Placeholder 3"/>
          <p:cNvSpPr>
            <a:spLocks noGrp="1"/>
          </p:cNvSpPr>
          <p:nvPr>
            <p:ph type="sldNum" sz="quarter" idx="12"/>
          </p:nvPr>
        </p:nvSpPr>
        <p:spPr/>
        <p:txBody>
          <a:bodyPr/>
          <a:lstStyle/>
          <a:p>
            <a:fld id="{4FAB73BC-B049-4115-A692-8D63A059BFB8}" type="slidenum">
              <a:rPr lang="en-US" smtClean="0"/>
              <a:t>32</a:t>
            </a:fld>
            <a:endParaRPr lang="en-US"/>
          </a:p>
        </p:txBody>
      </p:sp>
      <p:sp>
        <p:nvSpPr>
          <p:cNvPr id="6" name="TextBox 5"/>
          <p:cNvSpPr txBox="1"/>
          <p:nvPr/>
        </p:nvSpPr>
        <p:spPr>
          <a:xfrm>
            <a:off x="379326" y="1243008"/>
            <a:ext cx="3818558" cy="4832092"/>
          </a:xfrm>
          <a:prstGeom prst="rect">
            <a:avLst/>
          </a:prstGeom>
          <a:noFill/>
        </p:spPr>
        <p:txBody>
          <a:bodyPr wrap="square" rtlCol="0">
            <a:spAutoFit/>
          </a:bodyPr>
          <a:lstStyle/>
          <a:p>
            <a:pPr marL="171450" indent="-171450">
              <a:buFont typeface="+mj-lt"/>
              <a:buAutoNum type="arabicPeriod"/>
            </a:pPr>
            <a:r>
              <a:rPr lang="en-US" sz="1400" cap="small" dirty="0"/>
              <a:t>User sends a picture and commands to add/match face to a collection. Alternatively, the user can create a collection </a:t>
            </a:r>
            <a:r>
              <a:rPr lang="mr-IN" sz="1400" cap="small" dirty="0"/>
              <a:t>–</a:t>
            </a:r>
            <a:r>
              <a:rPr lang="en-US" sz="1400" cap="small" dirty="0"/>
              <a:t> in which case a picture is not required. The SMS/MMS is sent to a telephone number hosted by </a:t>
            </a:r>
            <a:r>
              <a:rPr lang="en-US" sz="1400" cap="small" dirty="0" err="1"/>
              <a:t>Twilio</a:t>
            </a:r>
            <a:r>
              <a:rPr lang="en-US" sz="1400" cap="small" dirty="0" smtClean="0"/>
              <a:t>.</a:t>
            </a:r>
          </a:p>
          <a:p>
            <a:pPr marL="171450" indent="-171450">
              <a:buFont typeface="+mj-lt"/>
              <a:buAutoNum type="arabicPeriod"/>
            </a:pPr>
            <a:endParaRPr lang="en-US" sz="1400" cap="small" dirty="0"/>
          </a:p>
          <a:p>
            <a:pPr marL="171450" indent="-171450">
              <a:buFont typeface="+mj-lt"/>
              <a:buAutoNum type="arabicPeriod"/>
            </a:pPr>
            <a:r>
              <a:rPr lang="en-US" sz="1400" cap="small" dirty="0" err="1"/>
              <a:t>Twilio</a:t>
            </a:r>
            <a:r>
              <a:rPr lang="en-US" sz="1400" cap="small" dirty="0"/>
              <a:t> intercepts the message and forwards it to an API Gateway based on the </a:t>
            </a:r>
            <a:r>
              <a:rPr lang="en-US" sz="1400" cap="small" dirty="0" smtClean="0"/>
              <a:t>user’s </a:t>
            </a:r>
            <a:r>
              <a:rPr lang="en-US" sz="1400" cap="small" dirty="0" err="1" smtClean="0"/>
              <a:t>Twilio</a:t>
            </a:r>
            <a:r>
              <a:rPr lang="en-US" sz="1400" cap="small" dirty="0" smtClean="0"/>
              <a:t> </a:t>
            </a:r>
            <a:r>
              <a:rPr lang="en-US" sz="1400" cap="small" dirty="0" smtClean="0"/>
              <a:t>configuration.</a:t>
            </a:r>
          </a:p>
          <a:p>
            <a:pPr marL="171450" indent="-171450">
              <a:buFont typeface="+mj-lt"/>
              <a:buAutoNum type="arabicPeriod"/>
            </a:pPr>
            <a:endParaRPr lang="en-US" sz="1400" cap="small" dirty="0"/>
          </a:p>
          <a:p>
            <a:pPr marL="171450" indent="-171450">
              <a:buFont typeface="+mj-lt"/>
              <a:buAutoNum type="arabicPeriod"/>
            </a:pPr>
            <a:r>
              <a:rPr lang="en-US" sz="1400" cap="small" dirty="0"/>
              <a:t>API Gateway translates </a:t>
            </a:r>
            <a:r>
              <a:rPr lang="en-US" sz="1400" cap="small" dirty="0" err="1"/>
              <a:t>TwiML</a:t>
            </a:r>
            <a:r>
              <a:rPr lang="en-US" sz="1400" cap="small" dirty="0"/>
              <a:t> to JSON and calls the Request Processor lambda function</a:t>
            </a:r>
            <a:r>
              <a:rPr lang="en-US" sz="1400" cap="small" dirty="0" smtClean="0"/>
              <a:t>.</a:t>
            </a:r>
          </a:p>
          <a:p>
            <a:pPr marL="171450" indent="-171450">
              <a:buFont typeface="+mj-lt"/>
              <a:buAutoNum type="arabicPeriod"/>
            </a:pPr>
            <a:endParaRPr lang="en-US" sz="1400" cap="small" dirty="0"/>
          </a:p>
          <a:p>
            <a:pPr marL="171450" indent="-171450">
              <a:buFont typeface="+mj-lt"/>
              <a:buAutoNum type="arabicPeriod"/>
            </a:pPr>
            <a:r>
              <a:rPr lang="en-US" sz="1400" cap="small" dirty="0"/>
              <a:t>The </a:t>
            </a:r>
            <a:r>
              <a:rPr lang="en-US" sz="1400" cap="small" dirty="0" smtClean="0"/>
              <a:t>Request </a:t>
            </a:r>
            <a:r>
              <a:rPr lang="en-US" sz="1400" cap="small" dirty="0"/>
              <a:t>Processor lambda validates the commands and put a message to the appropriate topic on SNS. If the validation fails, it returns the error message to the user via </a:t>
            </a:r>
            <a:r>
              <a:rPr lang="en-US" sz="1400" cap="small" dirty="0" err="1"/>
              <a:t>Twilio</a:t>
            </a:r>
            <a:r>
              <a:rPr lang="en-US" sz="1400" cap="small" dirty="0"/>
              <a:t>.</a:t>
            </a:r>
          </a:p>
          <a:p>
            <a:pPr marL="171450" indent="-171450">
              <a:buFont typeface="+mj-lt"/>
              <a:buAutoNum type="arabicPeriod"/>
            </a:pPr>
            <a:endParaRPr lang="en-US" sz="1400" cap="small" dirty="0"/>
          </a:p>
          <a:p>
            <a:pPr marL="171450" indent="-171450">
              <a:buFont typeface="+mj-lt"/>
              <a:buAutoNum type="arabicPeriod" startAt="3"/>
            </a:pPr>
            <a:endParaRPr lang="en-US" sz="1400" cap="small" dirty="0"/>
          </a:p>
        </p:txBody>
      </p:sp>
      <p:sp>
        <p:nvSpPr>
          <p:cNvPr id="8" name="TextBox 7"/>
          <p:cNvSpPr txBox="1"/>
          <p:nvPr/>
        </p:nvSpPr>
        <p:spPr>
          <a:xfrm>
            <a:off x="4146468" y="1243008"/>
            <a:ext cx="3818558" cy="3539430"/>
          </a:xfrm>
          <a:prstGeom prst="rect">
            <a:avLst/>
          </a:prstGeom>
          <a:noFill/>
        </p:spPr>
        <p:txBody>
          <a:bodyPr wrap="square" rtlCol="0">
            <a:spAutoFit/>
          </a:bodyPr>
          <a:lstStyle/>
          <a:p>
            <a:pPr marL="228600" indent="-228600">
              <a:buFont typeface="+mj-lt"/>
              <a:buAutoNum type="arabicPeriod" startAt="5"/>
            </a:pPr>
            <a:r>
              <a:rPr lang="en-US" sz="1400" cap="small" dirty="0" smtClean="0"/>
              <a:t>When a message arrives in the Create Collection topic, a lambda is triggered which adds the named collection in AWS </a:t>
            </a:r>
            <a:r>
              <a:rPr lang="en-US" sz="1400" cap="small" dirty="0" err="1" smtClean="0"/>
              <a:t>Rekognition</a:t>
            </a:r>
            <a:r>
              <a:rPr lang="en-US" sz="1400" cap="small" dirty="0" smtClean="0"/>
              <a:t> via </a:t>
            </a:r>
            <a:r>
              <a:rPr lang="en-US" sz="1400" cap="small" dirty="0" err="1" smtClean="0"/>
              <a:t>Boto</a:t>
            </a:r>
            <a:r>
              <a:rPr lang="en-US" sz="1400" cap="small" dirty="0" smtClean="0"/>
              <a:t> libraries. A success/error message is put in the Response Processor topic</a:t>
            </a:r>
            <a:r>
              <a:rPr lang="en-US" sz="1400" cap="small" dirty="0" smtClean="0"/>
              <a:t>.</a:t>
            </a:r>
          </a:p>
          <a:p>
            <a:pPr marL="228600" indent="-228600">
              <a:buFont typeface="+mj-lt"/>
              <a:buAutoNum type="arabicPeriod" startAt="5"/>
            </a:pPr>
            <a:endParaRPr lang="en-US" sz="1400" cap="small" dirty="0"/>
          </a:p>
          <a:p>
            <a:pPr marL="171450" indent="-171450">
              <a:buFont typeface="+mj-lt"/>
              <a:buAutoNum type="arabicPeriod" startAt="5"/>
            </a:pPr>
            <a:r>
              <a:rPr lang="en-US" sz="1400" cap="small" dirty="0" smtClean="0"/>
              <a:t>When a message arrives in Add Face topic, a lambda is triggered which identifies  the most prominent face in the image and adds the metadata for the face to the given collection. If there is no faces identified, it creates an error message and sends the response to the Response Processor topic</a:t>
            </a:r>
            <a:r>
              <a:rPr lang="en-US" sz="1400" cap="small" dirty="0" smtClean="0"/>
              <a:t>.</a:t>
            </a:r>
          </a:p>
          <a:p>
            <a:pPr marL="171450" indent="-171450">
              <a:buFont typeface="+mj-lt"/>
              <a:buAutoNum type="arabicPeriod" startAt="5"/>
            </a:pPr>
            <a:endParaRPr lang="en-US" sz="1400" cap="small" dirty="0"/>
          </a:p>
          <a:p>
            <a:pPr marL="171450" indent="-171450">
              <a:buFont typeface="+mj-lt"/>
              <a:buAutoNum type="arabicPeriod" startAt="3"/>
            </a:pPr>
            <a:endParaRPr lang="en-US" sz="1400" cap="small" dirty="0"/>
          </a:p>
        </p:txBody>
      </p:sp>
      <p:sp>
        <p:nvSpPr>
          <p:cNvPr id="9" name="TextBox 8"/>
          <p:cNvSpPr txBox="1"/>
          <p:nvPr/>
        </p:nvSpPr>
        <p:spPr>
          <a:xfrm>
            <a:off x="7966954" y="1243008"/>
            <a:ext cx="3818558" cy="5047536"/>
          </a:xfrm>
          <a:prstGeom prst="rect">
            <a:avLst/>
          </a:prstGeom>
          <a:noFill/>
        </p:spPr>
        <p:txBody>
          <a:bodyPr wrap="square" rtlCol="0">
            <a:spAutoFit/>
          </a:bodyPr>
          <a:lstStyle/>
          <a:p>
            <a:pPr marL="228600" indent="-228600">
              <a:buFont typeface="+mj-lt"/>
              <a:buAutoNum type="arabicPeriod" startAt="7"/>
            </a:pPr>
            <a:r>
              <a:rPr lang="en-US" sz="1400" cap="small" dirty="0"/>
              <a:t>When a message arrives in Match Face topic, a lambda is triggered which identifies the most prominent face in the image and matches the metadata for that face with known faces in the collection. If a match is found, the corresponding person’s name is returned. The Lambda then uses IMDB to lookup the biography of the person</a:t>
            </a:r>
            <a:r>
              <a:rPr lang="en-US" sz="1400" cap="small" dirty="0" smtClean="0"/>
              <a:t>.</a:t>
            </a:r>
          </a:p>
          <a:p>
            <a:pPr marL="228600" indent="-228600">
              <a:buFont typeface="+mj-lt"/>
              <a:buAutoNum type="arabicPeriod" startAt="7"/>
            </a:pPr>
            <a:endParaRPr lang="en-US" sz="1400" cap="small" dirty="0"/>
          </a:p>
          <a:p>
            <a:pPr marL="228600" indent="-228600">
              <a:buFont typeface="+mj-lt"/>
              <a:buAutoNum type="arabicPeriod" startAt="7"/>
            </a:pPr>
            <a:r>
              <a:rPr lang="en-US" sz="1400" cap="small" dirty="0" smtClean="0"/>
              <a:t>The various lambda-based processors drops the response message on the Response Processor topic.</a:t>
            </a:r>
          </a:p>
          <a:p>
            <a:pPr marL="228600" indent="-228600">
              <a:buFont typeface="+mj-lt"/>
              <a:buAutoNum type="arabicPeriod" startAt="7"/>
            </a:pPr>
            <a:endParaRPr lang="en-US" sz="1400" cap="small" dirty="0" smtClean="0"/>
          </a:p>
          <a:p>
            <a:pPr marL="228600" indent="-228600">
              <a:buFont typeface="+mj-lt"/>
              <a:buAutoNum type="arabicPeriod" startAt="7"/>
            </a:pPr>
            <a:r>
              <a:rPr lang="en-US" sz="1400" cap="small" dirty="0" smtClean="0"/>
              <a:t>The Response Processor picks up the response and constructs a SMS message and calls </a:t>
            </a:r>
            <a:r>
              <a:rPr lang="en-US" sz="1400" cap="small" dirty="0" err="1" smtClean="0"/>
              <a:t>Twilio’s</a:t>
            </a:r>
            <a:r>
              <a:rPr lang="en-US" sz="1400" cap="small" dirty="0" smtClean="0"/>
              <a:t> SMS service.</a:t>
            </a:r>
          </a:p>
          <a:p>
            <a:pPr marL="228600" indent="-228600">
              <a:buFont typeface="+mj-lt"/>
              <a:buAutoNum type="arabicPeriod" startAt="7"/>
            </a:pPr>
            <a:endParaRPr lang="en-US" sz="1400" cap="small" dirty="0" smtClean="0"/>
          </a:p>
          <a:p>
            <a:pPr marL="228600" indent="-228600">
              <a:buFont typeface="+mj-lt"/>
              <a:buAutoNum type="arabicPeriod" startAt="7"/>
            </a:pPr>
            <a:r>
              <a:rPr lang="en-US" sz="1400" cap="small" dirty="0" err="1" smtClean="0"/>
              <a:t>Twilio</a:t>
            </a:r>
            <a:r>
              <a:rPr lang="en-US" sz="1400" cap="small" dirty="0" smtClean="0"/>
              <a:t> validates the From number and sends the message to the corresponding To number.</a:t>
            </a:r>
            <a:r>
              <a:rPr lang="en-US" sz="1400" cap="small" dirty="0" smtClean="0"/>
              <a:t> </a:t>
            </a:r>
            <a:endParaRPr lang="en-US" sz="1400" cap="small" dirty="0"/>
          </a:p>
          <a:p>
            <a:pPr marL="171450" indent="-171450">
              <a:buFont typeface="+mj-lt"/>
              <a:buAutoNum type="arabicPeriod" startAt="7"/>
            </a:pPr>
            <a:endParaRPr lang="en-US" sz="1400" cap="small" dirty="0"/>
          </a:p>
          <a:p>
            <a:pPr marL="171450" indent="-171450">
              <a:buFont typeface="+mj-lt"/>
              <a:buAutoNum type="arabicPeriod" startAt="3"/>
            </a:pPr>
            <a:endParaRPr lang="en-US" sz="1400" cap="small" dirty="0"/>
          </a:p>
        </p:txBody>
      </p:sp>
    </p:spTree>
    <p:extLst>
      <p:ext uri="{BB962C8B-B14F-4D97-AF65-F5344CB8AC3E}">
        <p14:creationId xmlns:p14="http://schemas.microsoft.com/office/powerpoint/2010/main" val="59999573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82" y="0"/>
            <a:ext cx="10058400" cy="1243008"/>
          </a:xfrm>
        </p:spPr>
        <p:txBody>
          <a:bodyPr>
            <a:normAutofit/>
          </a:bodyPr>
          <a:lstStyle/>
          <a:p>
            <a:pPr algn="ctr"/>
            <a:r>
              <a:rPr lang="en-US" sz="4000" b="1" dirty="0" smtClean="0"/>
              <a:t>Celebrity Sleuth </a:t>
            </a:r>
            <a:r>
              <a:rPr lang="mr-IN" sz="4000" b="1" dirty="0" smtClean="0"/>
              <a:t>–</a:t>
            </a:r>
            <a:r>
              <a:rPr lang="en-US" sz="4000" b="1" dirty="0" smtClean="0"/>
              <a:t> Code Walk-Through</a:t>
            </a:r>
            <a:endParaRPr lang="en-US" sz="4000" dirty="0"/>
          </a:p>
        </p:txBody>
      </p:sp>
      <p:sp>
        <p:nvSpPr>
          <p:cNvPr id="4" name="Slide Number Placeholder 3"/>
          <p:cNvSpPr>
            <a:spLocks noGrp="1"/>
          </p:cNvSpPr>
          <p:nvPr>
            <p:ph type="sldNum" sz="quarter" idx="12"/>
          </p:nvPr>
        </p:nvSpPr>
        <p:spPr/>
        <p:txBody>
          <a:bodyPr/>
          <a:lstStyle/>
          <a:p>
            <a:fld id="{4FAB73BC-B049-4115-A692-8D63A059BFB8}" type="slidenum">
              <a:rPr lang="en-US" smtClean="0"/>
              <a:t>33</a:t>
            </a:fld>
            <a:endParaRPr lang="en-US"/>
          </a:p>
        </p:txBody>
      </p:sp>
      <p:sp>
        <p:nvSpPr>
          <p:cNvPr id="7" name="Content Placeholder 2"/>
          <p:cNvSpPr>
            <a:spLocks noGrp="1"/>
          </p:cNvSpPr>
          <p:nvPr>
            <p:ph idx="1"/>
          </p:nvPr>
        </p:nvSpPr>
        <p:spPr>
          <a:xfrm>
            <a:off x="619826" y="1100138"/>
            <a:ext cx="11167362" cy="5172646"/>
          </a:xfrm>
        </p:spPr>
        <p:txBody>
          <a:bodyPr>
            <a:noAutofit/>
          </a:bodyPr>
          <a:lstStyle/>
          <a:p>
            <a:pPr marL="0" indent="0">
              <a:buNone/>
            </a:pPr>
            <a:r>
              <a:rPr lang="en-US" sz="2400" dirty="0" smtClean="0"/>
              <a:t>The CelebritySleuth application can be cloned from: </a:t>
            </a:r>
          </a:p>
          <a:p>
            <a:pPr marL="0" indent="0">
              <a:buNone/>
            </a:pPr>
            <a:r>
              <a:rPr lang="en-US" sz="2400" dirty="0">
                <a:hlinkClick r:id="rId3"/>
              </a:rPr>
              <a:t>https://</a:t>
            </a:r>
            <a:r>
              <a:rPr lang="en-US" sz="2400" dirty="0" smtClean="0">
                <a:hlinkClick r:id="rId3"/>
              </a:rPr>
              <a:t>github.com/skarlekar/faces</a:t>
            </a:r>
            <a:endParaRPr lang="en-US" sz="2400" dirty="0" smtClean="0"/>
          </a:p>
          <a:p>
            <a:pPr marL="0" indent="0">
              <a:buNone/>
            </a:pPr>
            <a:endParaRPr lang="en-US" sz="2400" dirty="0"/>
          </a:p>
          <a:p>
            <a:pPr marL="0" indent="0">
              <a:buNone/>
            </a:pPr>
            <a:r>
              <a:rPr lang="en-US" sz="2400" dirty="0" smtClean="0"/>
              <a:t>The two main services are:</a:t>
            </a:r>
          </a:p>
          <a:p>
            <a:pPr marL="0" indent="0">
              <a:buNone/>
            </a:pPr>
            <a:r>
              <a:rPr lang="en-US" sz="2400" dirty="0" smtClean="0">
                <a:hlinkClick r:id="rId4"/>
              </a:rPr>
              <a:t>Twilio </a:t>
            </a:r>
            <a:r>
              <a:rPr lang="en-US" sz="2400" dirty="0">
                <a:hlinkClick r:id="rId4"/>
              </a:rPr>
              <a:t>Communication </a:t>
            </a:r>
            <a:r>
              <a:rPr lang="en-US" sz="2400" dirty="0" smtClean="0">
                <a:hlinkClick r:id="rId4"/>
              </a:rPr>
              <a:t>Service</a:t>
            </a:r>
            <a:r>
              <a:rPr lang="en-US" sz="2400" dirty="0"/>
              <a:t> - </a:t>
            </a:r>
            <a:r>
              <a:rPr lang="en-US" sz="2400" dirty="0">
                <a:hlinkClick r:id="rId4"/>
              </a:rPr>
              <a:t>https://</a:t>
            </a:r>
            <a:r>
              <a:rPr lang="en-US" sz="2400" dirty="0" smtClean="0">
                <a:hlinkClick r:id="rId4"/>
              </a:rPr>
              <a:t>github.com/skarlekar/faces/tree/master/twilioCommunicationService</a:t>
            </a:r>
            <a:endParaRPr lang="en-US" sz="2400" dirty="0" smtClean="0"/>
          </a:p>
          <a:p>
            <a:pPr marL="0" indent="0">
              <a:buNone/>
            </a:pPr>
            <a:endParaRPr lang="en-US" sz="2400" dirty="0"/>
          </a:p>
          <a:p>
            <a:pPr marL="0" indent="0">
              <a:buNone/>
            </a:pPr>
            <a:r>
              <a:rPr lang="en-US" sz="2400" dirty="0">
                <a:hlinkClick r:id="rId5"/>
              </a:rPr>
              <a:t>Face Recognition </a:t>
            </a:r>
            <a:r>
              <a:rPr lang="en-US" sz="2400" dirty="0" smtClean="0">
                <a:hlinkClick r:id="rId5"/>
              </a:rPr>
              <a:t>Service</a:t>
            </a:r>
            <a:r>
              <a:rPr lang="en-US" sz="2400" dirty="0" smtClean="0"/>
              <a:t> </a:t>
            </a:r>
            <a:r>
              <a:rPr lang="mr-IN" sz="2400" dirty="0" smtClean="0"/>
              <a:t>–</a:t>
            </a:r>
            <a:r>
              <a:rPr lang="en-US" sz="2400" dirty="0"/>
              <a:t> </a:t>
            </a:r>
            <a:r>
              <a:rPr lang="en-US" sz="2400" dirty="0">
                <a:hlinkClick r:id="rId5"/>
              </a:rPr>
              <a:t>https://</a:t>
            </a:r>
            <a:r>
              <a:rPr lang="en-US" sz="2400" dirty="0" smtClean="0">
                <a:hlinkClick r:id="rId5"/>
              </a:rPr>
              <a:t>github.com/skarlekar/faces/tree/master/faceRecognitionService</a:t>
            </a:r>
            <a:endParaRPr lang="en-US" sz="2400" dirty="0" smtClean="0"/>
          </a:p>
          <a:p>
            <a:pPr marL="0" indent="0">
              <a:buNone/>
            </a:pPr>
            <a:endParaRPr lang="en-US" sz="2400" dirty="0"/>
          </a:p>
          <a:p>
            <a:pPr marL="0" indent="0">
              <a:buNone/>
            </a:pPr>
            <a:endParaRPr lang="en-US" sz="2400" dirty="0"/>
          </a:p>
          <a:p>
            <a:pPr marL="0" indent="0">
              <a:buNone/>
            </a:pPr>
            <a:r>
              <a:rPr lang="en-US" sz="2400" dirty="0"/>
              <a:t/>
            </a:r>
            <a:br>
              <a:rPr lang="en-US" sz="2400" dirty="0"/>
            </a:br>
            <a:endParaRPr lang="en-US" sz="2400" dirty="0"/>
          </a:p>
        </p:txBody>
      </p:sp>
    </p:spTree>
    <p:extLst>
      <p:ext uri="{BB962C8B-B14F-4D97-AF65-F5344CB8AC3E}">
        <p14:creationId xmlns:p14="http://schemas.microsoft.com/office/powerpoint/2010/main" val="186420342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82" y="0"/>
            <a:ext cx="10058400" cy="1243008"/>
          </a:xfrm>
        </p:spPr>
        <p:txBody>
          <a:bodyPr>
            <a:normAutofit/>
          </a:bodyPr>
          <a:lstStyle/>
          <a:p>
            <a:pPr algn="ctr"/>
            <a:r>
              <a:rPr lang="en-US" sz="4000" b="1" dirty="0" smtClean="0"/>
              <a:t>Celebrity Sleuth </a:t>
            </a:r>
            <a:r>
              <a:rPr lang="mr-IN" sz="4000" b="1" dirty="0" smtClean="0"/>
              <a:t>–</a:t>
            </a:r>
            <a:r>
              <a:rPr lang="en-US" sz="4000" b="1" dirty="0" smtClean="0"/>
              <a:t> Next Steps</a:t>
            </a:r>
            <a:endParaRPr lang="en-US" sz="4000" dirty="0"/>
          </a:p>
        </p:txBody>
      </p:sp>
      <p:sp>
        <p:nvSpPr>
          <p:cNvPr id="4" name="Slide Number Placeholder 3"/>
          <p:cNvSpPr>
            <a:spLocks noGrp="1"/>
          </p:cNvSpPr>
          <p:nvPr>
            <p:ph type="sldNum" sz="quarter" idx="12"/>
          </p:nvPr>
        </p:nvSpPr>
        <p:spPr/>
        <p:txBody>
          <a:bodyPr/>
          <a:lstStyle/>
          <a:p>
            <a:fld id="{4FAB73BC-B049-4115-A692-8D63A059BFB8}" type="slidenum">
              <a:rPr lang="en-US" smtClean="0"/>
              <a:t>34</a:t>
            </a:fld>
            <a:endParaRPr lang="en-US"/>
          </a:p>
        </p:txBody>
      </p:sp>
      <p:sp>
        <p:nvSpPr>
          <p:cNvPr id="7" name="Content Placeholder 2"/>
          <p:cNvSpPr>
            <a:spLocks noGrp="1"/>
          </p:cNvSpPr>
          <p:nvPr>
            <p:ph idx="1"/>
          </p:nvPr>
        </p:nvSpPr>
        <p:spPr>
          <a:xfrm>
            <a:off x="619826" y="1100138"/>
            <a:ext cx="10958512" cy="5172646"/>
          </a:xfrm>
        </p:spPr>
        <p:txBody>
          <a:bodyPr>
            <a:noAutofit/>
          </a:bodyPr>
          <a:lstStyle/>
          <a:p>
            <a:pPr marL="0" indent="0">
              <a:buNone/>
            </a:pPr>
            <a:r>
              <a:rPr lang="en-US" sz="2400" dirty="0" smtClean="0"/>
              <a:t>Security </a:t>
            </a:r>
            <a:r>
              <a:rPr lang="mr-IN" sz="2400" dirty="0" smtClean="0"/>
              <a:t>–</a:t>
            </a:r>
            <a:r>
              <a:rPr lang="en-US" sz="2400" dirty="0" smtClean="0"/>
              <a:t> Wrap a security blanket around </a:t>
            </a:r>
            <a:r>
              <a:rPr lang="en-US" sz="2400" dirty="0" err="1"/>
              <a:t>t</a:t>
            </a:r>
            <a:r>
              <a:rPr lang="en-US" sz="2400" dirty="0" err="1" smtClean="0"/>
              <a:t>wilioCommunicationService</a:t>
            </a:r>
            <a:r>
              <a:rPr lang="en-US" sz="2400" dirty="0" smtClean="0"/>
              <a:t> such that only authorized users are allowed to call the service. </a:t>
            </a:r>
            <a:r>
              <a:rPr lang="en-US" sz="2400" dirty="0"/>
              <a:t>More information at: </a:t>
            </a:r>
            <a:r>
              <a:rPr lang="en-US" sz="2400" dirty="0">
                <a:hlinkClick r:id="rId3"/>
              </a:rPr>
              <a:t>https://</a:t>
            </a:r>
            <a:r>
              <a:rPr lang="en-US" sz="2400" dirty="0" smtClean="0">
                <a:hlinkClick r:id="rId3"/>
              </a:rPr>
              <a:t>www.twilio.com/docs/api/security#http-authentication</a:t>
            </a:r>
            <a:endParaRPr lang="en-US" sz="2400" dirty="0" smtClean="0"/>
          </a:p>
          <a:p>
            <a:pPr marL="0" indent="0">
              <a:buNone/>
            </a:pPr>
            <a:endParaRPr lang="en-US" sz="2400" dirty="0" smtClean="0"/>
          </a:p>
          <a:p>
            <a:pPr marL="0" indent="0">
              <a:buNone/>
            </a:pPr>
            <a:r>
              <a:rPr lang="en-US" sz="2400" dirty="0" smtClean="0"/>
              <a:t>Validation </a:t>
            </a:r>
            <a:r>
              <a:rPr lang="mr-IN" sz="2400" dirty="0" smtClean="0"/>
              <a:t>–</a:t>
            </a:r>
            <a:r>
              <a:rPr lang="en-US" sz="2400" dirty="0" smtClean="0"/>
              <a:t> In addition to the security blanket above, validate that the </a:t>
            </a:r>
            <a:r>
              <a:rPr lang="en-US" sz="2400" dirty="0" err="1" smtClean="0"/>
              <a:t>twilioCommunicationService</a:t>
            </a:r>
            <a:r>
              <a:rPr lang="en-US" sz="2400" dirty="0" smtClean="0"/>
              <a:t> is called only from </a:t>
            </a:r>
            <a:r>
              <a:rPr lang="en-US" sz="2400" dirty="0" err="1" smtClean="0"/>
              <a:t>Twilio</a:t>
            </a:r>
            <a:r>
              <a:rPr lang="en-US" sz="2400" dirty="0" smtClean="0"/>
              <a:t>. </a:t>
            </a:r>
            <a:r>
              <a:rPr lang="en-US" sz="2400" dirty="0"/>
              <a:t>More information at: </a:t>
            </a:r>
            <a:r>
              <a:rPr lang="en-US" sz="2400" dirty="0">
                <a:hlinkClick r:id="rId4"/>
              </a:rPr>
              <a:t>https://</a:t>
            </a:r>
            <a:r>
              <a:rPr lang="en-US" sz="2400" dirty="0" smtClean="0">
                <a:hlinkClick r:id="rId4"/>
              </a:rPr>
              <a:t>www.twilio.com/docs/api/security#validating-requests</a:t>
            </a:r>
            <a:endParaRPr lang="en-US" sz="2400" dirty="0" smtClean="0"/>
          </a:p>
          <a:p>
            <a:pPr marL="0" indent="0">
              <a:buNone/>
            </a:pPr>
            <a:endParaRPr lang="en-US" sz="2400" dirty="0" smtClean="0"/>
          </a:p>
          <a:p>
            <a:pPr marL="0" indent="0">
              <a:buNone/>
            </a:pPr>
            <a:r>
              <a:rPr lang="en-US" sz="2400" dirty="0" smtClean="0"/>
              <a:t>VPC </a:t>
            </a:r>
            <a:r>
              <a:rPr lang="mr-IN" sz="2400" dirty="0" smtClean="0"/>
              <a:t>–</a:t>
            </a:r>
            <a:r>
              <a:rPr lang="en-US" sz="2400" dirty="0" smtClean="0"/>
              <a:t> As the </a:t>
            </a:r>
            <a:r>
              <a:rPr lang="en-US" sz="2400" dirty="0" err="1" smtClean="0"/>
              <a:t>faceRecognitionService</a:t>
            </a:r>
            <a:r>
              <a:rPr lang="en-US" sz="2400" dirty="0" smtClean="0"/>
              <a:t> is an internal service, secure it within a VPC. </a:t>
            </a:r>
            <a:r>
              <a:rPr lang="en-US" sz="2400" dirty="0"/>
              <a:t>More information at: </a:t>
            </a:r>
            <a:r>
              <a:rPr lang="en-US" sz="2400" dirty="0">
                <a:hlinkClick r:id="rId5"/>
              </a:rPr>
              <a:t>https://</a:t>
            </a:r>
            <a:r>
              <a:rPr lang="en-US" sz="2400" dirty="0" smtClean="0">
                <a:hlinkClick r:id="rId5"/>
              </a:rPr>
              <a:t>serverless.com/framework/docs/providers/aws/guide/functions#vpc-configuration</a:t>
            </a:r>
            <a:endParaRPr lang="en-US" sz="2400" dirty="0" smtClean="0"/>
          </a:p>
          <a:p>
            <a:pPr marL="0" indent="0">
              <a:buNone/>
            </a:pPr>
            <a:endParaRPr lang="en-US" sz="2400" dirty="0"/>
          </a:p>
          <a:p>
            <a:pPr marL="0" indent="0">
              <a:buNone/>
            </a:pPr>
            <a:endParaRPr lang="en-US" sz="2400" dirty="0"/>
          </a:p>
        </p:txBody>
      </p:sp>
    </p:spTree>
    <p:extLst>
      <p:ext uri="{BB962C8B-B14F-4D97-AF65-F5344CB8AC3E}">
        <p14:creationId xmlns:p14="http://schemas.microsoft.com/office/powerpoint/2010/main" val="19136135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tile tx="0" ty="0" sx="100000" sy="100000" flip="none" algn="tl"/>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117975" y="2530000"/>
            <a:ext cx="10058400" cy="1609344"/>
          </a:xfrm>
        </p:spPr>
        <p:txBody>
          <a:bodyPr/>
          <a:lstStyle/>
          <a:p>
            <a:pPr algn="ctr"/>
            <a:r>
              <a:rPr lang="en-US" dirty="0" smtClean="0"/>
              <a:t>Serverless Architecture</a:t>
            </a:r>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4</a:t>
            </a:fld>
            <a:endParaRPr lang="en-US"/>
          </a:p>
        </p:txBody>
      </p:sp>
    </p:spTree>
    <p:extLst>
      <p:ext uri="{BB962C8B-B14F-4D97-AF65-F5344CB8AC3E}">
        <p14:creationId xmlns:p14="http://schemas.microsoft.com/office/powerpoint/2010/main" val="2003397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800" b="1" dirty="0" smtClean="0"/>
              <a:t>What is Serverless</a:t>
            </a:r>
            <a:endParaRPr lang="en-US" sz="4800" dirty="0"/>
          </a:p>
        </p:txBody>
      </p:sp>
      <p:sp>
        <p:nvSpPr>
          <p:cNvPr id="3" name="Content Placeholder 2"/>
          <p:cNvSpPr>
            <a:spLocks noGrp="1"/>
          </p:cNvSpPr>
          <p:nvPr>
            <p:ph idx="1"/>
          </p:nvPr>
        </p:nvSpPr>
        <p:spPr/>
        <p:txBody>
          <a:bodyPr/>
          <a:lstStyle/>
          <a:p>
            <a:r>
              <a:rPr lang="en-US" dirty="0"/>
              <a:t>Serverless Architectures are </a:t>
            </a:r>
            <a:r>
              <a:rPr lang="en-US" dirty="0" smtClean="0"/>
              <a:t>those models </a:t>
            </a:r>
            <a:r>
              <a:rPr lang="en-US" dirty="0"/>
              <a:t>where the applications logic provided by the Developer is run on stateless, compute containers that are provisioned and managed by a provider. </a:t>
            </a:r>
            <a:endParaRPr lang="en-US" dirty="0" smtClean="0"/>
          </a:p>
          <a:p>
            <a:r>
              <a:rPr lang="en-US" dirty="0" smtClean="0"/>
              <a:t>Typically </a:t>
            </a:r>
            <a:r>
              <a:rPr lang="en-US" dirty="0"/>
              <a:t>these compute instances are ephemeral (short-lived for the duration of the request-response cycle</a:t>
            </a:r>
            <a:r>
              <a:rPr lang="en-US" dirty="0" smtClean="0"/>
              <a:t>), typically runs a function </a:t>
            </a:r>
            <a:r>
              <a:rPr lang="en-US" dirty="0"/>
              <a:t>and triggered through an event. </a:t>
            </a:r>
            <a:endParaRPr lang="en-US" dirty="0" smtClean="0"/>
          </a:p>
          <a:p>
            <a:r>
              <a:rPr lang="en-US" dirty="0" smtClean="0"/>
              <a:t>Due </a:t>
            </a:r>
            <a:r>
              <a:rPr lang="en-US" dirty="0"/>
              <a:t>to the on-demand provisioning nature of this architecture, the systems built using Serverless technologies are inherently </a:t>
            </a:r>
            <a:r>
              <a:rPr lang="en-US" dirty="0" err="1"/>
              <a:t>scaleable</a:t>
            </a:r>
            <a:r>
              <a:rPr lang="en-US" dirty="0"/>
              <a:t> and highly responsive under </a:t>
            </a:r>
            <a:r>
              <a:rPr lang="en-US" dirty="0" smtClean="0"/>
              <a:t>load.</a:t>
            </a:r>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5</a:t>
            </a:fld>
            <a:endParaRPr lang="en-US"/>
          </a:p>
        </p:txBody>
      </p:sp>
      <p:sp>
        <p:nvSpPr>
          <p:cNvPr id="5" name="Rectangle 4"/>
          <p:cNvSpPr/>
          <p:nvPr/>
        </p:nvSpPr>
        <p:spPr>
          <a:xfrm>
            <a:off x="2337171" y="5464314"/>
            <a:ext cx="7523790" cy="523220"/>
          </a:xfrm>
          <a:prstGeom prst="rect">
            <a:avLst/>
          </a:prstGeom>
          <a:noFill/>
          <a:ln>
            <a:solidFill>
              <a:schemeClr val="accent1"/>
            </a:solidFill>
          </a:ln>
        </p:spPr>
        <p:txBody>
          <a:bodyPr wrap="none" lIns="91440" tIns="45720" rIns="91440" bIns="45720">
            <a:spAutoFit/>
          </a:bodyPr>
          <a:lstStyle/>
          <a:p>
            <a:pPr algn="ctr"/>
            <a:r>
              <a:rPr lang="en-US" sz="2800" b="1" cap="small" dirty="0" smtClean="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rPr>
              <a:t>Functions are ephemeral and triggered via an event</a:t>
            </a:r>
            <a:endParaRPr lang="en-US" sz="2800" b="1" cap="small" spc="0" dirty="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endParaRPr>
          </a:p>
        </p:txBody>
      </p:sp>
    </p:spTree>
    <p:extLst>
      <p:ext uri="{BB962C8B-B14F-4D97-AF65-F5344CB8AC3E}">
        <p14:creationId xmlns:p14="http://schemas.microsoft.com/office/powerpoint/2010/main" val="8084483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156013"/>
            <a:ext cx="10058400" cy="1609344"/>
          </a:xfrm>
        </p:spPr>
        <p:txBody>
          <a:bodyPr>
            <a:normAutofit/>
          </a:bodyPr>
          <a:lstStyle/>
          <a:p>
            <a:pPr algn="ctr"/>
            <a:r>
              <a:rPr lang="en-US" sz="4800" b="1" dirty="0" smtClean="0"/>
              <a:t>Function as a Service (</a:t>
            </a:r>
            <a:r>
              <a:rPr lang="en-US" sz="4800" b="1" dirty="0" err="1" smtClean="0"/>
              <a:t>F</a:t>
            </a:r>
            <a:r>
              <a:rPr lang="en-US" sz="4800" b="1" cap="none" dirty="0" err="1" smtClean="0"/>
              <a:t>aa</a:t>
            </a:r>
            <a:r>
              <a:rPr lang="en-US" sz="4800" b="1" dirty="0" err="1" smtClean="0"/>
              <a:t>s</a:t>
            </a:r>
            <a:r>
              <a:rPr lang="en-US" sz="4800" b="1" dirty="0" smtClean="0"/>
              <a:t>)</a:t>
            </a:r>
            <a:endParaRPr lang="en-US" sz="4800" dirty="0"/>
          </a:p>
        </p:txBody>
      </p:sp>
      <p:sp>
        <p:nvSpPr>
          <p:cNvPr id="3" name="Content Placeholder 2"/>
          <p:cNvSpPr>
            <a:spLocks noGrp="1"/>
          </p:cNvSpPr>
          <p:nvPr>
            <p:ph idx="1"/>
          </p:nvPr>
        </p:nvSpPr>
        <p:spPr>
          <a:xfrm>
            <a:off x="642938" y="1414463"/>
            <a:ext cx="10958512" cy="4371971"/>
          </a:xfrm>
        </p:spPr>
        <p:txBody>
          <a:bodyPr>
            <a:noAutofit/>
          </a:bodyPr>
          <a:lstStyle/>
          <a:p>
            <a:r>
              <a:rPr lang="en-US" dirty="0"/>
              <a:t>T</a:t>
            </a:r>
            <a:r>
              <a:rPr lang="en-US" dirty="0" smtClean="0"/>
              <a:t>he </a:t>
            </a:r>
            <a:r>
              <a:rPr lang="en-US" dirty="0"/>
              <a:t>technique of building applications using </a:t>
            </a:r>
            <a:r>
              <a:rPr lang="en-US" dirty="0"/>
              <a:t>S</a:t>
            </a:r>
            <a:r>
              <a:rPr lang="en-US" dirty="0" smtClean="0"/>
              <a:t>erverless </a:t>
            </a:r>
            <a:r>
              <a:rPr lang="en-US" dirty="0"/>
              <a:t>architecture </a:t>
            </a:r>
            <a:r>
              <a:rPr lang="en-US" dirty="0" smtClean="0"/>
              <a:t>is known as </a:t>
            </a:r>
            <a:r>
              <a:rPr lang="en-US" dirty="0" err="1" smtClean="0"/>
              <a:t>FaaS</a:t>
            </a:r>
            <a:r>
              <a:rPr lang="en-US" dirty="0" smtClean="0"/>
              <a:t> </a:t>
            </a:r>
            <a:r>
              <a:rPr lang="en-US" dirty="0"/>
              <a:t>(Function as a Service). </a:t>
            </a:r>
            <a:endParaRPr lang="en-US" dirty="0" smtClean="0"/>
          </a:p>
          <a:p>
            <a:r>
              <a:rPr lang="en-US" dirty="0" smtClean="0"/>
              <a:t>The </a:t>
            </a:r>
            <a:r>
              <a:rPr lang="en-US" dirty="0"/>
              <a:t>reason becomes clear when you contrast </a:t>
            </a:r>
            <a:r>
              <a:rPr lang="en-US" dirty="0" err="1"/>
              <a:t>FaaS</a:t>
            </a:r>
            <a:r>
              <a:rPr lang="en-US" dirty="0"/>
              <a:t> applications with the traditionally built applications or PaaS (Platform as a Service) where there is a perpetual process running on a server waiting for HTTP requests or API calls. </a:t>
            </a:r>
            <a:endParaRPr lang="en-US" dirty="0" smtClean="0"/>
          </a:p>
          <a:p>
            <a:r>
              <a:rPr lang="en-US" dirty="0" smtClean="0"/>
              <a:t>In </a:t>
            </a:r>
            <a:r>
              <a:rPr lang="en-US" dirty="0" err="1"/>
              <a:t>FaaS</a:t>
            </a:r>
            <a:r>
              <a:rPr lang="en-US" dirty="0"/>
              <a:t> there is no perpetual process (for the most part) but an event mechanism that triggers the execution of a piece of code, usually just a function. You still need a perpetual gateway that will field your API calls to start the events to cascade.</a:t>
            </a:r>
          </a:p>
          <a:p>
            <a:r>
              <a:rPr lang="en-US" dirty="0"/>
              <a:t>The other key operational difference between </a:t>
            </a:r>
            <a:r>
              <a:rPr lang="en-US" dirty="0" err="1"/>
              <a:t>FaaS</a:t>
            </a:r>
            <a:r>
              <a:rPr lang="en-US" dirty="0"/>
              <a:t> and PaaS is scaling. With most PaaS solutions you still need to worry about scale. With </a:t>
            </a:r>
            <a:r>
              <a:rPr lang="en-US" dirty="0" err="1"/>
              <a:t>FaaS</a:t>
            </a:r>
            <a:r>
              <a:rPr lang="en-US" dirty="0"/>
              <a:t> the compute resources are provisioned at a request level. You cannot get the same level of granularity with PaaS applications even if you set it to auto-scale. </a:t>
            </a:r>
            <a:endParaRPr lang="en-US" dirty="0" smtClean="0"/>
          </a:p>
          <a:p>
            <a:r>
              <a:rPr lang="en-US" dirty="0" smtClean="0"/>
              <a:t>As </a:t>
            </a:r>
            <a:r>
              <a:rPr lang="en-US" dirty="0"/>
              <a:t>a result of this, </a:t>
            </a:r>
            <a:r>
              <a:rPr lang="en-US" dirty="0" err="1"/>
              <a:t>FaaS</a:t>
            </a:r>
            <a:r>
              <a:rPr lang="en-US" dirty="0"/>
              <a:t> applications are extremely efficient when it comes to managing cost.</a:t>
            </a:r>
          </a:p>
        </p:txBody>
      </p:sp>
      <p:sp>
        <p:nvSpPr>
          <p:cNvPr id="4" name="Slide Number Placeholder 3"/>
          <p:cNvSpPr>
            <a:spLocks noGrp="1"/>
          </p:cNvSpPr>
          <p:nvPr>
            <p:ph type="sldNum" sz="quarter" idx="12"/>
          </p:nvPr>
        </p:nvSpPr>
        <p:spPr/>
        <p:txBody>
          <a:bodyPr/>
          <a:lstStyle/>
          <a:p>
            <a:fld id="{4FAB73BC-B049-4115-A692-8D63A059BFB8}" type="slidenum">
              <a:rPr lang="en-US" smtClean="0"/>
              <a:t>6</a:t>
            </a:fld>
            <a:endParaRPr lang="en-US"/>
          </a:p>
        </p:txBody>
      </p:sp>
      <p:sp>
        <p:nvSpPr>
          <p:cNvPr id="5" name="Rectangle 4"/>
          <p:cNvSpPr/>
          <p:nvPr/>
        </p:nvSpPr>
        <p:spPr>
          <a:xfrm>
            <a:off x="2056480" y="5957889"/>
            <a:ext cx="8085162" cy="523220"/>
          </a:xfrm>
          <a:prstGeom prst="rect">
            <a:avLst/>
          </a:prstGeom>
          <a:noFill/>
          <a:ln>
            <a:solidFill>
              <a:schemeClr val="accent1"/>
            </a:solidFill>
          </a:ln>
        </p:spPr>
        <p:txBody>
          <a:bodyPr wrap="none" lIns="91440" tIns="45720" rIns="91440" bIns="45720">
            <a:spAutoFit/>
          </a:bodyPr>
          <a:lstStyle/>
          <a:p>
            <a:pPr algn="ctr"/>
            <a:r>
              <a:rPr lang="en-US" sz="2800" b="1" cap="small" dirty="0" err="1" smtClean="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rPr>
              <a:t>FaaS</a:t>
            </a:r>
            <a:r>
              <a:rPr lang="en-US" sz="2800" b="1" cap="small" dirty="0" smtClean="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rPr>
              <a:t> </a:t>
            </a:r>
            <a:r>
              <a:rPr lang="mr-IN" sz="2800" b="1" cap="small" dirty="0" smtClean="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rPr>
              <a:t>–</a:t>
            </a:r>
            <a:r>
              <a:rPr lang="en-US" sz="2800" b="1" cap="small" dirty="0" smtClean="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rPr>
              <a:t> Applications Built with Serverless Architecture</a:t>
            </a:r>
            <a:endParaRPr lang="en-US" sz="2800" b="1" cap="small" spc="0" dirty="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endParaRPr>
          </a:p>
        </p:txBody>
      </p:sp>
    </p:spTree>
    <p:extLst>
      <p:ext uri="{BB962C8B-B14F-4D97-AF65-F5344CB8AC3E}">
        <p14:creationId xmlns:p14="http://schemas.microsoft.com/office/powerpoint/2010/main" val="17503997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156013"/>
            <a:ext cx="10058400" cy="1609344"/>
          </a:xfrm>
        </p:spPr>
        <p:txBody>
          <a:bodyPr>
            <a:normAutofit/>
          </a:bodyPr>
          <a:lstStyle/>
          <a:p>
            <a:pPr algn="ctr"/>
            <a:r>
              <a:rPr lang="en-US" sz="4000" b="1" dirty="0" smtClean="0"/>
              <a:t>Limitations of </a:t>
            </a:r>
            <a:r>
              <a:rPr lang="en-US" sz="4000" b="1" dirty="0" err="1" smtClean="0"/>
              <a:t>F</a:t>
            </a:r>
            <a:r>
              <a:rPr lang="en-US" sz="4000" b="1" cap="none" dirty="0" err="1" smtClean="0"/>
              <a:t>aa</a:t>
            </a:r>
            <a:r>
              <a:rPr lang="en-US" sz="4000" b="1" dirty="0" err="1" smtClean="0"/>
              <a:t>s</a:t>
            </a:r>
            <a:r>
              <a:rPr lang="en-US" sz="4000" b="1" dirty="0" smtClean="0"/>
              <a:t> </a:t>
            </a:r>
            <a:r>
              <a:rPr lang="mr-IN" sz="4000" b="1" dirty="0" smtClean="0"/>
              <a:t>–</a:t>
            </a:r>
            <a:r>
              <a:rPr lang="en-US" sz="4000" b="1" dirty="0" smtClean="0"/>
              <a:t> </a:t>
            </a:r>
            <a:r>
              <a:rPr lang="en-US" sz="4000" b="1" cap="none" dirty="0" smtClean="0"/>
              <a:t>State &amp; Duration</a:t>
            </a:r>
            <a:endParaRPr lang="en-US" sz="4000" dirty="0"/>
          </a:p>
        </p:txBody>
      </p:sp>
      <p:sp>
        <p:nvSpPr>
          <p:cNvPr id="3" name="Content Placeholder 2"/>
          <p:cNvSpPr>
            <a:spLocks noGrp="1"/>
          </p:cNvSpPr>
          <p:nvPr>
            <p:ph idx="1"/>
          </p:nvPr>
        </p:nvSpPr>
        <p:spPr>
          <a:xfrm>
            <a:off x="642938" y="1414463"/>
            <a:ext cx="10958512" cy="4371971"/>
          </a:xfrm>
        </p:spPr>
        <p:txBody>
          <a:bodyPr>
            <a:noAutofit/>
          </a:bodyPr>
          <a:lstStyle/>
          <a:p>
            <a:r>
              <a:rPr lang="en-US" sz="2400" i="1" dirty="0" smtClean="0"/>
              <a:t>State -</a:t>
            </a:r>
            <a:r>
              <a:rPr lang="en-US" sz="2400" dirty="0"/>
              <a:t> Due to the ephemeral nature of the </a:t>
            </a:r>
            <a:r>
              <a:rPr lang="en-US" sz="2400" dirty="0" err="1"/>
              <a:t>FaaS</a:t>
            </a:r>
            <a:r>
              <a:rPr lang="en-US" sz="2400" dirty="0"/>
              <a:t> architecture, the state of your application should be managed externally from the </a:t>
            </a:r>
            <a:r>
              <a:rPr lang="en-US" sz="2400" dirty="0" err="1"/>
              <a:t>FaaS</a:t>
            </a:r>
            <a:r>
              <a:rPr lang="en-US" sz="2400" dirty="0"/>
              <a:t> infrastructure or off-loaded to a cache or data-base. This could be very limiting for certain type of applications running on thin clients or untrusted devices where the application orchestration has to extend through multiple request-response cycles.</a:t>
            </a:r>
          </a:p>
          <a:p>
            <a:r>
              <a:rPr lang="en-US" sz="2400" i="1" dirty="0"/>
              <a:t>Duration</a:t>
            </a:r>
            <a:r>
              <a:rPr lang="en-US" sz="2400" dirty="0"/>
              <a:t> </a:t>
            </a:r>
            <a:r>
              <a:rPr lang="en-US" sz="2400" dirty="0" smtClean="0"/>
              <a:t>- Because </a:t>
            </a:r>
            <a:r>
              <a:rPr lang="en-US" sz="2400" dirty="0"/>
              <a:t>of the on-demand provisioning and low-cost nature of the </a:t>
            </a:r>
            <a:r>
              <a:rPr lang="en-US" sz="2400" dirty="0" err="1"/>
              <a:t>FaaS</a:t>
            </a:r>
            <a:r>
              <a:rPr lang="en-US" sz="2400" dirty="0"/>
              <a:t> solution there is a restriction on how long your functions are allowed to run. To keep the price low - as you are billed by minutes of usage, some providers such as Amazon AWS and Microsoft Azure restrict the duration of time a function is allowed to process a request</a:t>
            </a:r>
            <a:r>
              <a:rPr lang="en-US" sz="2400" dirty="0" smtClean="0"/>
              <a:t>.</a:t>
            </a:r>
            <a:endParaRPr lang="en-US" sz="2400" dirty="0"/>
          </a:p>
        </p:txBody>
      </p:sp>
      <p:sp>
        <p:nvSpPr>
          <p:cNvPr id="4" name="Slide Number Placeholder 3"/>
          <p:cNvSpPr>
            <a:spLocks noGrp="1"/>
          </p:cNvSpPr>
          <p:nvPr>
            <p:ph type="sldNum" sz="quarter" idx="12"/>
          </p:nvPr>
        </p:nvSpPr>
        <p:spPr/>
        <p:txBody>
          <a:bodyPr/>
          <a:lstStyle/>
          <a:p>
            <a:fld id="{4FAB73BC-B049-4115-A692-8D63A059BFB8}" type="slidenum">
              <a:rPr lang="en-US" smtClean="0"/>
              <a:t>7</a:t>
            </a:fld>
            <a:endParaRPr lang="en-US"/>
          </a:p>
        </p:txBody>
      </p:sp>
      <p:sp>
        <p:nvSpPr>
          <p:cNvPr id="5" name="Rectangle 4"/>
          <p:cNvSpPr/>
          <p:nvPr/>
        </p:nvSpPr>
        <p:spPr>
          <a:xfrm>
            <a:off x="1781514" y="5957889"/>
            <a:ext cx="8635121" cy="523220"/>
          </a:xfrm>
          <a:prstGeom prst="rect">
            <a:avLst/>
          </a:prstGeom>
          <a:noFill/>
          <a:ln>
            <a:solidFill>
              <a:schemeClr val="accent1"/>
            </a:solidFill>
          </a:ln>
        </p:spPr>
        <p:txBody>
          <a:bodyPr wrap="none" lIns="91440" tIns="45720" rIns="91440" bIns="45720">
            <a:spAutoFit/>
          </a:bodyPr>
          <a:lstStyle/>
          <a:p>
            <a:pPr algn="ctr"/>
            <a:r>
              <a:rPr lang="en-US" sz="2800" b="1" cap="small" dirty="0" smtClean="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rPr>
              <a:t>State between Requests must be maintained outside of </a:t>
            </a:r>
            <a:r>
              <a:rPr lang="en-US" sz="2800" b="1" cap="small" dirty="0" err="1" smtClean="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rPr>
              <a:t>FaaS</a:t>
            </a:r>
            <a:endParaRPr lang="en-US" sz="2800" b="1" cap="small" spc="0" dirty="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endParaRPr>
          </a:p>
        </p:txBody>
      </p:sp>
    </p:spTree>
    <p:extLst>
      <p:ext uri="{BB962C8B-B14F-4D97-AF65-F5344CB8AC3E}">
        <p14:creationId xmlns:p14="http://schemas.microsoft.com/office/powerpoint/2010/main" val="21010122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156013"/>
            <a:ext cx="10058400" cy="1609344"/>
          </a:xfrm>
        </p:spPr>
        <p:txBody>
          <a:bodyPr>
            <a:normAutofit/>
          </a:bodyPr>
          <a:lstStyle/>
          <a:p>
            <a:pPr algn="ctr"/>
            <a:r>
              <a:rPr lang="en-US" sz="4400" b="1" dirty="0" smtClean="0"/>
              <a:t>Limitations of </a:t>
            </a:r>
            <a:r>
              <a:rPr lang="en-US" sz="4400" b="1" dirty="0" err="1" smtClean="0"/>
              <a:t>F</a:t>
            </a:r>
            <a:r>
              <a:rPr lang="en-US" sz="4400" b="1" cap="none" dirty="0" err="1" smtClean="0"/>
              <a:t>aa</a:t>
            </a:r>
            <a:r>
              <a:rPr lang="en-US" sz="4400" b="1" dirty="0" err="1" smtClean="0"/>
              <a:t>s</a:t>
            </a:r>
            <a:r>
              <a:rPr lang="en-US" sz="4400" b="1" dirty="0" smtClean="0"/>
              <a:t> - </a:t>
            </a:r>
            <a:r>
              <a:rPr lang="en-US" sz="4400" b="1" cap="none" dirty="0" smtClean="0"/>
              <a:t>Resource limits</a:t>
            </a:r>
            <a:endParaRPr lang="en-US" sz="4400" dirty="0"/>
          </a:p>
        </p:txBody>
      </p:sp>
      <p:sp>
        <p:nvSpPr>
          <p:cNvPr id="3" name="Content Placeholder 2"/>
          <p:cNvSpPr>
            <a:spLocks noGrp="1"/>
          </p:cNvSpPr>
          <p:nvPr>
            <p:ph idx="1"/>
          </p:nvPr>
        </p:nvSpPr>
        <p:spPr>
          <a:xfrm>
            <a:off x="642938" y="1414463"/>
            <a:ext cx="10958512" cy="4371971"/>
          </a:xfrm>
        </p:spPr>
        <p:txBody>
          <a:bodyPr>
            <a:noAutofit/>
          </a:bodyPr>
          <a:lstStyle/>
          <a:p>
            <a:r>
              <a:rPr lang="en-US" sz="2400" i="1" dirty="0"/>
              <a:t>Deployment &amp; Resource Limits</a:t>
            </a:r>
            <a:r>
              <a:rPr lang="en-US" sz="2400" dirty="0"/>
              <a:t> </a:t>
            </a:r>
            <a:r>
              <a:rPr lang="en-US" sz="2400" dirty="0" smtClean="0"/>
              <a:t> - Some </a:t>
            </a:r>
            <a:r>
              <a:rPr lang="en-US" sz="2400" dirty="0"/>
              <a:t>providers such as AWS have </a:t>
            </a:r>
            <a:r>
              <a:rPr lang="en-US" sz="2400" dirty="0">
                <a:hlinkClick r:id="rId3"/>
              </a:rPr>
              <a:t>deployment limits</a:t>
            </a:r>
            <a:r>
              <a:rPr lang="en-US" sz="2400" dirty="0"/>
              <a:t> on the size of the deployment package, </a:t>
            </a:r>
            <a:r>
              <a:rPr lang="en-US" sz="2400" dirty="0" smtClean="0"/>
              <a:t>code </a:t>
            </a:r>
            <a:r>
              <a:rPr lang="en-US" sz="2400" dirty="0"/>
              <a:t>and libraries that can be deployed in the package. </a:t>
            </a:r>
            <a:endParaRPr lang="en-US" sz="2400" dirty="0" smtClean="0"/>
          </a:p>
          <a:p>
            <a:r>
              <a:rPr lang="en-US" sz="2400" dirty="0" smtClean="0"/>
              <a:t>This </a:t>
            </a:r>
            <a:r>
              <a:rPr lang="en-US" sz="2400" dirty="0"/>
              <a:t>could be severely limiting for some applications such as image processing functions that depend on large libraries that have to be packaged along with the code. </a:t>
            </a:r>
            <a:endParaRPr lang="en-US" sz="2400" dirty="0" smtClean="0"/>
          </a:p>
          <a:p>
            <a:r>
              <a:rPr lang="en-US" sz="2400" dirty="0" smtClean="0"/>
              <a:t>Additionally</a:t>
            </a:r>
            <a:r>
              <a:rPr lang="en-US" sz="2400" dirty="0"/>
              <a:t>, there are limits on the number of concurrent function executions, ephemeral disk capacity (temp space) etc. </a:t>
            </a:r>
            <a:endParaRPr lang="en-US" sz="2400" dirty="0" smtClean="0"/>
          </a:p>
          <a:p>
            <a:r>
              <a:rPr lang="en-US" sz="2400" dirty="0" smtClean="0"/>
              <a:t>While </a:t>
            </a:r>
            <a:r>
              <a:rPr lang="en-US" sz="2400" dirty="0"/>
              <a:t>some of these limits are soft limits and can be reconfigured per function by working with the providers, others are hard limits and will force you to reevaluate the choice of your design</a:t>
            </a:r>
            <a:r>
              <a:rPr lang="en-US" sz="2400" dirty="0" smtClean="0"/>
              <a:t>.</a:t>
            </a:r>
            <a:endParaRPr lang="en-US" sz="2400" dirty="0"/>
          </a:p>
        </p:txBody>
      </p:sp>
      <p:sp>
        <p:nvSpPr>
          <p:cNvPr id="4" name="Slide Number Placeholder 3"/>
          <p:cNvSpPr>
            <a:spLocks noGrp="1"/>
          </p:cNvSpPr>
          <p:nvPr>
            <p:ph type="sldNum" sz="quarter" idx="12"/>
          </p:nvPr>
        </p:nvSpPr>
        <p:spPr/>
        <p:txBody>
          <a:bodyPr/>
          <a:lstStyle/>
          <a:p>
            <a:fld id="{4FAB73BC-B049-4115-A692-8D63A059BFB8}" type="slidenum">
              <a:rPr lang="en-US" smtClean="0"/>
              <a:t>8</a:t>
            </a:fld>
            <a:endParaRPr lang="en-US"/>
          </a:p>
        </p:txBody>
      </p:sp>
      <p:sp>
        <p:nvSpPr>
          <p:cNvPr id="5" name="Rectangle 4"/>
          <p:cNvSpPr/>
          <p:nvPr/>
        </p:nvSpPr>
        <p:spPr>
          <a:xfrm>
            <a:off x="3515141" y="5957889"/>
            <a:ext cx="5167890" cy="523220"/>
          </a:xfrm>
          <a:prstGeom prst="rect">
            <a:avLst/>
          </a:prstGeom>
          <a:noFill/>
          <a:ln>
            <a:solidFill>
              <a:schemeClr val="accent1"/>
            </a:solidFill>
          </a:ln>
        </p:spPr>
        <p:txBody>
          <a:bodyPr wrap="none" lIns="91440" tIns="45720" rIns="91440" bIns="45720">
            <a:spAutoFit/>
          </a:bodyPr>
          <a:lstStyle/>
          <a:p>
            <a:pPr algn="ctr"/>
            <a:r>
              <a:rPr lang="en-US" sz="2800" b="1" cap="small" dirty="0" smtClean="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rPr>
              <a:t>Resources are limited </a:t>
            </a:r>
            <a:r>
              <a:rPr lang="mr-IN" sz="2800" b="1" cap="small" dirty="0" smtClean="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rPr>
              <a:t>–</a:t>
            </a:r>
            <a:r>
              <a:rPr lang="en-US" sz="2800" b="1" cap="small" dirty="0" smtClean="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rPr>
              <a:t> Use Wisely</a:t>
            </a:r>
            <a:endParaRPr lang="en-US" sz="2800" b="1" cap="small" spc="0" dirty="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endParaRPr>
          </a:p>
        </p:txBody>
      </p:sp>
    </p:spTree>
    <p:extLst>
      <p:ext uri="{BB962C8B-B14F-4D97-AF65-F5344CB8AC3E}">
        <p14:creationId xmlns:p14="http://schemas.microsoft.com/office/powerpoint/2010/main" val="16734861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156013"/>
            <a:ext cx="10058400" cy="1609344"/>
          </a:xfrm>
        </p:spPr>
        <p:txBody>
          <a:bodyPr>
            <a:normAutofit/>
          </a:bodyPr>
          <a:lstStyle/>
          <a:p>
            <a:pPr algn="ctr"/>
            <a:r>
              <a:rPr lang="en-US" sz="4400" b="1" dirty="0" smtClean="0"/>
              <a:t>Limitations of </a:t>
            </a:r>
            <a:r>
              <a:rPr lang="en-US" sz="4400" b="1" dirty="0" err="1" smtClean="0"/>
              <a:t>F</a:t>
            </a:r>
            <a:r>
              <a:rPr lang="en-US" sz="4400" b="1" cap="none" dirty="0" err="1" smtClean="0"/>
              <a:t>aa</a:t>
            </a:r>
            <a:r>
              <a:rPr lang="en-US" sz="4400" b="1" dirty="0" err="1" smtClean="0"/>
              <a:t>s</a:t>
            </a:r>
            <a:r>
              <a:rPr lang="en-US" sz="4400" b="1" dirty="0" smtClean="0"/>
              <a:t> - </a:t>
            </a:r>
            <a:r>
              <a:rPr lang="en-US" sz="4400" b="1" cap="none" dirty="0" smtClean="0"/>
              <a:t>Latency</a:t>
            </a:r>
            <a:endParaRPr lang="en-US" sz="4400" dirty="0"/>
          </a:p>
        </p:txBody>
      </p:sp>
      <p:sp>
        <p:nvSpPr>
          <p:cNvPr id="3" name="Content Placeholder 2"/>
          <p:cNvSpPr>
            <a:spLocks noGrp="1"/>
          </p:cNvSpPr>
          <p:nvPr>
            <p:ph idx="1"/>
          </p:nvPr>
        </p:nvSpPr>
        <p:spPr>
          <a:xfrm>
            <a:off x="642938" y="1414463"/>
            <a:ext cx="10958512" cy="4371971"/>
          </a:xfrm>
        </p:spPr>
        <p:txBody>
          <a:bodyPr>
            <a:noAutofit/>
          </a:bodyPr>
          <a:lstStyle/>
          <a:p>
            <a:r>
              <a:rPr lang="en-US" sz="2400" i="1" dirty="0" smtClean="0"/>
              <a:t>Latency -</a:t>
            </a:r>
            <a:r>
              <a:rPr lang="en-US" sz="2400" dirty="0"/>
              <a:t> Due to the on-demand provisioning nature of the </a:t>
            </a:r>
            <a:r>
              <a:rPr lang="en-US" sz="2400" dirty="0" err="1"/>
              <a:t>FaaS</a:t>
            </a:r>
            <a:r>
              <a:rPr lang="en-US" sz="2400" dirty="0"/>
              <a:t> infrastructure, applications that uses languages such as Java/Scala that require a long start time to spin up JVMs may encounter longer runtime. </a:t>
            </a:r>
            <a:endParaRPr lang="en-US" sz="2400" dirty="0" smtClean="0"/>
          </a:p>
          <a:p>
            <a:r>
              <a:rPr lang="en-US" sz="2400" dirty="0" smtClean="0"/>
              <a:t>Having </a:t>
            </a:r>
            <a:r>
              <a:rPr lang="en-US" sz="2400" dirty="0"/>
              <a:t>said that, providers optimize the infrastructure spin-ups based on the usage patterns of the functions. </a:t>
            </a:r>
            <a:endParaRPr lang="en-US" sz="2400" dirty="0" smtClean="0"/>
          </a:p>
          <a:p>
            <a:r>
              <a:rPr lang="en-US" sz="2400" dirty="0" smtClean="0"/>
              <a:t>On the other hand, due </a:t>
            </a:r>
            <a:r>
              <a:rPr lang="en-US" sz="2400" dirty="0"/>
              <a:t>to the interpreted nature of Python and </a:t>
            </a:r>
            <a:r>
              <a:rPr lang="en-US" sz="2400" dirty="0" err="1"/>
              <a:t>Javascript</a:t>
            </a:r>
            <a:r>
              <a:rPr lang="en-US" sz="2400" dirty="0"/>
              <a:t>, functions written in these languages may not see a significant difference in latency between a PaaS and </a:t>
            </a:r>
            <a:r>
              <a:rPr lang="en-US" sz="2400" dirty="0" err="1"/>
              <a:t>FaaS</a:t>
            </a:r>
            <a:r>
              <a:rPr lang="en-US" sz="2400" dirty="0"/>
              <a:t> offering.</a:t>
            </a:r>
          </a:p>
        </p:txBody>
      </p:sp>
      <p:sp>
        <p:nvSpPr>
          <p:cNvPr id="4" name="Slide Number Placeholder 3"/>
          <p:cNvSpPr>
            <a:spLocks noGrp="1"/>
          </p:cNvSpPr>
          <p:nvPr>
            <p:ph type="sldNum" sz="quarter" idx="12"/>
          </p:nvPr>
        </p:nvSpPr>
        <p:spPr/>
        <p:txBody>
          <a:bodyPr/>
          <a:lstStyle/>
          <a:p>
            <a:fld id="{4FAB73BC-B049-4115-A692-8D63A059BFB8}" type="slidenum">
              <a:rPr lang="en-US" smtClean="0"/>
              <a:t>9</a:t>
            </a:fld>
            <a:endParaRPr lang="en-US"/>
          </a:p>
        </p:txBody>
      </p:sp>
      <p:sp>
        <p:nvSpPr>
          <p:cNvPr id="5" name="Rectangle 4"/>
          <p:cNvSpPr/>
          <p:nvPr/>
        </p:nvSpPr>
        <p:spPr>
          <a:xfrm>
            <a:off x="2165525" y="5957889"/>
            <a:ext cx="7867154" cy="523220"/>
          </a:xfrm>
          <a:prstGeom prst="rect">
            <a:avLst/>
          </a:prstGeom>
          <a:noFill/>
          <a:ln>
            <a:solidFill>
              <a:schemeClr val="accent1"/>
            </a:solidFill>
          </a:ln>
        </p:spPr>
        <p:txBody>
          <a:bodyPr wrap="none" lIns="91440" tIns="45720" rIns="91440" bIns="45720">
            <a:spAutoFit/>
          </a:bodyPr>
          <a:lstStyle/>
          <a:p>
            <a:pPr algn="ctr"/>
            <a:r>
              <a:rPr lang="en-US" sz="2800" b="1" cap="small" dirty="0" smtClean="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rPr>
              <a:t>Test the performance of your applications thoroughly</a:t>
            </a:r>
            <a:endParaRPr lang="en-US" sz="2800" b="1" cap="small" spc="0" dirty="0">
              <a:ln w="12700">
                <a:solidFill>
                  <a:schemeClr val="tx2">
                    <a:satMod val="155000"/>
                  </a:schemeClr>
                </a:solidFill>
                <a:prstDash val="solid"/>
              </a:ln>
              <a:solidFill>
                <a:srgbClr val="AB2300"/>
              </a:solidFill>
              <a:effectLst>
                <a:outerShdw blurRad="41275" dist="20320" dir="1800000" algn="tl" rotWithShape="0">
                  <a:srgbClr val="000000">
                    <a:alpha val="40000"/>
                  </a:srgbClr>
                </a:outerShdw>
              </a:effectLst>
              <a:latin typeface="+mj-lt"/>
            </a:endParaRPr>
          </a:p>
        </p:txBody>
      </p:sp>
    </p:spTree>
    <p:extLst>
      <p:ext uri="{BB962C8B-B14F-4D97-AF65-F5344CB8AC3E}">
        <p14:creationId xmlns:p14="http://schemas.microsoft.com/office/powerpoint/2010/main" val="197998467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7.png"/></Relationships>
</file>

<file path=ppt/webextensions/_rels/webextension2.xml.rels><?xml version="1.0" encoding="UTF-8" standalone="yes"?>
<Relationships xmlns="http://schemas.openxmlformats.org/package/2006/relationships"><Relationship Id="rId1" Type="http://schemas.openxmlformats.org/officeDocument/2006/relationships/image" Target="../media/image8.png"/></Relationships>
</file>

<file path=ppt/webextensions/_rels/webextension3.xml.rels><?xml version="1.0" encoding="UTF-8" standalone="yes"?>
<Relationships xmlns="http://schemas.openxmlformats.org/package/2006/relationships"><Relationship Id="rId1" Type="http://schemas.openxmlformats.org/officeDocument/2006/relationships/image" Target="../media/image9.png"/></Relationships>
</file>

<file path=ppt/webextensions/_rels/webextension4.xml.rels><?xml version="1.0" encoding="UTF-8" standalone="yes"?>
<Relationships xmlns="http://schemas.openxmlformats.org/package/2006/relationships"><Relationship Id="rId1" Type="http://schemas.openxmlformats.org/officeDocument/2006/relationships/image" Target="../media/image10.png"/></Relationships>
</file>

<file path=ppt/webextensions/webextension1.xml><?xml version="1.0" encoding="utf-8"?>
<we:webextension xmlns:we="http://schemas.microsoft.com/office/webextensions/webextension/2010/11" id="{EC27E64F-E13C-2F43-82F6-B8EDB0D8BD46}">
  <we:reference id="wa104379263" version="1.0.0.1" store="en-US" storeType="OMEX"/>
  <we:alternateReferences>
    <we:reference id="WA104379263" version="1.0.0.1" store="WA104379263" storeType="OMEX"/>
  </we:alternateReferences>
  <we:properties>
    <we:property name="config" value="{&quot;display_lang&quot;:&quot;en&quot;,&quot;display_font&quot;:&quot;Courier New&quot;,&quot;syntax_color&quot;:{&quot;Reserved words&quot;:&quot;#0000c6&quot;,&quot;Modules,Classes,Exceptions&quot;:&quot;#FF0000&quot;,&quot;Methods&quot;:&quot;#008080&quot;,&quot;Attributes&quot;:&quot;#808000&quot;,&quot;Line comment&quot;:&quot;#008000&quot;,&quot;Block comment&quot;:&quot;#008000&quot;,&quot;Block comment 2&quot;:&quot;#008000&quot;,&quot;Quotation&quot;:&quot;#FF00FF&quot;,&quot;Quotation 2&quot;:&quot;#FF00FF&quot;,&quot;Number&quot;:&quot;#800080&quot;},&quot;old_syntax_color&quot;:{&quot;Reserved words&quot;:&quot;#0000FF&quot;,&quot;Modules,Classes,Exceptions&quot;:&quot;#FF0000&quot;,&quot;Methods&quot;:&quot;#008080&quot;,&quot;Attributes&quot;:&quot;#808000&quot;,&quot;Line comment&quot;:&quot;#008000&quot;,&quot;Block comment&quot;:&quot;#008000&quot;,&quot;Block comment 2&quot;:&quot;#008000&quot;,&quot;Quotation&quot;:&quot;#FF00FF&quot;,&quot;Quotation 2&quot;:&quot;#FF00FF&quot;,&quot;Number&quot;:&quot;#800080&quot;},&quot;show_line_number&quot;:false,&quot;code_lang&quot;:&quot;py&quot;,&quot;code&quot;:&quot;# serverless.yml\nservice: users\nfunctions: # Your \&quot;Functions\&quot;\n  usersCreate:\n    events: # The \&quot;Events\&quot; that trigger this function\n      - http: post users/create\n  usersDelete:\n    events:\n      - http: delete users/delete\nresources: # The \&quot;Resources\&quot; your \&quot;Functions\&quot; use. \n                  #  Raw AWS CloudFormation goes in here.&quot;,&quot;ctags&quot;:{}}"/>
  </we:properties>
  <we:bindings/>
  <we:snapshot xmlns:r="http://schemas.openxmlformats.org/officeDocument/2006/relationships" r:embed="rId1"/>
</we:webextension>
</file>

<file path=ppt/webextensions/webextension2.xml><?xml version="1.0" encoding="utf-8"?>
<we:webextension xmlns:we="http://schemas.microsoft.com/office/webextensions/webextension/2010/11" id="{E516DC97-78DB-BA4B-87D7-0C5CBCB4A0D2}">
  <we:reference id="wa104379263" version="1.0.0.1" store="en-US" storeType="OMEX"/>
  <we:alternateReferences>
    <we:reference id="wa104379263" version="1.0.0.1" store="wa104379263" storeType="OMEX"/>
  </we:alternateReferences>
  <we:properties>
    <we:property name="config" value="{&quot;display_lang&quot;:&quot;en&quot;,&quot;display_font&quot;:&quot;Courier New&quot;,&quot;syntax_color&quot;:{&quot;Reserved words&quot;:&quot;#0000ea&quot;,&quot;Modules,Classes,Exceptions&quot;:&quot;#FF0000&quot;,&quot;Methods&quot;:&quot;#008080&quot;,&quot;Attributes&quot;:&quot;#808000&quot;,&quot;Line comment&quot;:&quot;#008000&quot;,&quot;Block comment&quot;:&quot;#008000&quot;,&quot;Block comment 2&quot;:&quot;#008000&quot;,&quot;Quotation&quot;:&quot;#FF00FF&quot;,&quot;Quotation 2&quot;:&quot;#FF00FF&quot;,&quot;Number&quot;:&quot;#800080&quot;},&quot;old_syntax_color&quot;:{&quot;Reserved words&quot;:&quot;#0000FF&quot;,&quot;Modules,Classes,Exceptions&quot;:&quot;#FF0000&quot;,&quot;Methods&quot;:&quot;#008080&quot;,&quot;Attributes&quot;:&quot;#808000&quot;,&quot;Line comment&quot;:&quot;#008000&quot;,&quot;Block comment&quot;:&quot;#008000&quot;,&quot;Block comment 2&quot;:&quot;#008000&quot;,&quot;Quotation&quot;:&quot;#FF00FF&quot;,&quot;Quotation 2&quot;:&quot;#FF00FF&quot;,&quot;Number&quot;:&quot;#800080&quot;},&quot;show_line_number&quot;:false,&quot;code_lang&quot;:&quot;py&quot;,&quot;code&quot;:&quot;functions:\n  hello:\n    handler: handler.hello # required, handler set in AWS Lambda\n    name: ${self:provider.stage}-lambdaName # optional, Deployed Lambda name\n    description: Description of what the lambda function does\n    runtime: python2.7 # optional overwrite, default is provider runtime\n    memorySize: 512 # optional, default is 1024\n    timeout: 10 # optional, default is 6&quot;,&quot;ctags&quot;:{}}"/>
  </we:properties>
  <we:bindings/>
  <we:snapshot xmlns:r="http://schemas.openxmlformats.org/officeDocument/2006/relationships" r:embed="rId1"/>
</we:webextension>
</file>

<file path=ppt/webextensions/webextension3.xml><?xml version="1.0" encoding="utf-8"?>
<we:webextension xmlns:we="http://schemas.microsoft.com/office/webextensions/webextension/2010/11" id="{CD9179A6-DC31-994C-84F8-58745AE51935}">
  <we:reference id="wa104379263" version="1.0.0.1" store="en-US" storeType="OMEX"/>
  <we:alternateReferences>
    <we:reference id="wa104379263" version="1.0.0.1" store="wa104379263" storeType="OMEX"/>
  </we:alternateReferences>
  <we:properties>
    <we:property name="config" value="{&quot;display_lang&quot;:&quot;en&quot;,&quot;display_font&quot;:&quot;Courier New&quot;,&quot;syntax_color&quot;:{&quot;Reserved words&quot;:&quot;#0000ee&quot;,&quot;Modules,Classes,Exceptions&quot;:&quot;#FF0000&quot;,&quot;Methods&quot;:&quot;#008080&quot;,&quot;Attributes&quot;:&quot;#808000&quot;,&quot;Line comment&quot;:&quot;#008000&quot;,&quot;Block comment&quot;:&quot;#008000&quot;,&quot;Block comment 2&quot;:&quot;#008000&quot;,&quot;Quotation&quot;:&quot;#FF00FF&quot;,&quot;Quotation 2&quot;:&quot;#FF00FF&quot;,&quot;Number&quot;:&quot;#800080&quot;},&quot;old_syntax_color&quot;:{&quot;Reserved words&quot;:&quot;#0000FF&quot;,&quot;Modules,Classes,Exceptions&quot;:&quot;#FF0000&quot;,&quot;Methods&quot;:&quot;#008080&quot;,&quot;Attributes&quot;:&quot;#808000&quot;,&quot;Line comment&quot;:&quot;#008000&quot;,&quot;Block comment&quot;:&quot;#008000&quot;,&quot;Block comment 2&quot;:&quot;#008000&quot;,&quot;Quotation&quot;:&quot;#FF00FF&quot;,&quot;Quotation 2&quot;:&quot;#FF00FF&quot;,&quot;Number&quot;:&quot;#800080&quot;},&quot;show_line_number&quot;:false,&quot;code_lang&quot;:&quot;py&quot;,&quot;code&quot;:&quot;functions:\n  createUser: # Function name\n    handler: handler.users # Reference to file handler.js &amp; exported function 'users'\n    events: # All events associated with this function\n      - http:\n          path: users/create\n          method: post\n      - http:\n          path: users/update\n          method: put&quot;,&quot;ctags&quot;:{}}"/>
  </we:properties>
  <we:bindings/>
  <we:snapshot xmlns:r="http://schemas.openxmlformats.org/officeDocument/2006/relationships" r:embed="rId1"/>
</we:webextension>
</file>

<file path=ppt/webextensions/webextension4.xml><?xml version="1.0" encoding="utf-8"?>
<we:webextension xmlns:we="http://schemas.microsoft.com/office/webextensions/webextension/2010/11" id="{598D8709-1E69-BF40-B125-3E0A37B5654F}">
  <we:reference id="wa104379263" version="1.0.0.1" store="en-US" storeType="OMEX"/>
  <we:alternateReferences>
    <we:reference id="wa104379263" version="1.0.0.1" store="wa104379263" storeType="OMEX"/>
  </we:alternateReferences>
  <we:properties>
    <we:property name="config" value="{&quot;display_lang&quot;:&quot;en&quot;,&quot;display_font&quot;:&quot;Courier New&quot;,&quot;syntax_color&quot;:{&quot;Reserved words&quot;:&quot;#0000e8&quot;,&quot;Modules,Classes,Exceptions&quot;:&quot;#FF0000&quot;,&quot;Methods&quot;:&quot;#008080&quot;,&quot;Attributes&quot;:&quot;#808000&quot;,&quot;Line comment&quot;:&quot;#008000&quot;,&quot;Block comment&quot;:&quot;#008000&quot;,&quot;Block comment 2&quot;:&quot;#008000&quot;,&quot;Quotation&quot;:&quot;#FF00FF&quot;,&quot;Quotation 2&quot;:&quot;#FF00FF&quot;,&quot;Number&quot;:&quot;#800080&quot;},&quot;old_syntax_color&quot;:{&quot;Reserved words&quot;:&quot;#0000FF&quot;,&quot;Modules,Classes,Exceptions&quot;:&quot;#FF0000&quot;,&quot;Methods&quot;:&quot;#008080&quot;,&quot;Attributes&quot;:&quot;#808000&quot;,&quot;Line comment&quot;:&quot;#008000&quot;,&quot;Block comment&quot;:&quot;#008000&quot;,&quot;Block comment 2&quot;:&quot;#008000&quot;,&quot;Quotation&quot;:&quot;#FF00FF&quot;,&quot;Quotation 2&quot;:&quot;#FF00FF&quot;,&quot;Number&quot;:&quot;#800080&quot;},&quot;show_line_number&quot;:false,&quot;code_lang&quot;:&quot;py&quot;,&quot;code&quot;:&quot;service: usersCrud\nprovider: aws\nfunctions:\n\nresources:  // CloudFormation template syntax\n  Resources:\n    usersTable:\n      Type: AWS::DynamoDB::Table\n      Properties:\n        TableName: usersTable\n        AttributeDefinitions:\n          - AttributeName: email\n            AttributeType: S\n        KeySchema:\n          - AttributeName: email\n            KeyType: HASH\n        ProvisionedThroughput:\n          ReadCapacityUnits: 1\n          WriteCapacityUnits: 1&quot;,&quot;ctags&quot;:{}}"/>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emplate>Wood Type</Template>
  <TotalTime>1681</TotalTime>
  <Words>1863</Words>
  <Application>Microsoft Macintosh PowerPoint</Application>
  <PresentationFormat>Widescreen</PresentationFormat>
  <Paragraphs>254</Paragraphs>
  <Slides>34</Slides>
  <Notes>29</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Calibri</vt:lpstr>
      <vt:lpstr>Consolas</vt:lpstr>
      <vt:lpstr>Mangal</vt:lpstr>
      <vt:lpstr>Rockwell</vt:lpstr>
      <vt:lpstr>Rockwell Condensed</vt:lpstr>
      <vt:lpstr>Rockwell Extra Bold</vt:lpstr>
      <vt:lpstr>Wingdings</vt:lpstr>
      <vt:lpstr>Wood Type</vt:lpstr>
      <vt:lpstr>Building Event-Driven Microservices with the Serverless Framework</vt:lpstr>
      <vt:lpstr>The momentum behind serverless</vt:lpstr>
      <vt:lpstr>Serverless Architecture vs. serverless Framework</vt:lpstr>
      <vt:lpstr>Serverless Architecture</vt:lpstr>
      <vt:lpstr>What is Serverless</vt:lpstr>
      <vt:lpstr>Function as a Service (Faas)</vt:lpstr>
      <vt:lpstr>Limitations of Faas – State &amp; Duration</vt:lpstr>
      <vt:lpstr>Limitations of Faas - Resource limits</vt:lpstr>
      <vt:lpstr>Limitations of Faas - Latency</vt:lpstr>
      <vt:lpstr>The players</vt:lpstr>
      <vt:lpstr>Serverless framework</vt:lpstr>
      <vt:lpstr>Drivers for a Framework</vt:lpstr>
      <vt:lpstr>Serverless Framework to the rescue</vt:lpstr>
      <vt:lpstr>Core Concepts of Serverless FrameWORK</vt:lpstr>
      <vt:lpstr>Services</vt:lpstr>
      <vt:lpstr>Functions</vt:lpstr>
      <vt:lpstr>Events</vt:lpstr>
      <vt:lpstr>Events</vt:lpstr>
      <vt:lpstr>Resources</vt:lpstr>
      <vt:lpstr>Resources</vt:lpstr>
      <vt:lpstr>Credentials</vt:lpstr>
      <vt:lpstr>Deployment</vt:lpstr>
      <vt:lpstr>Invoking</vt:lpstr>
      <vt:lpstr>Celebrity Sleuth - Application DEMO</vt:lpstr>
      <vt:lpstr>Celebrity Sleuth - SCreenshots</vt:lpstr>
      <vt:lpstr>Celebrity Sleuth – Pre-Recorded Demo</vt:lpstr>
      <vt:lpstr>Celebrity Sleuth – LIVE Demo</vt:lpstr>
      <vt:lpstr>Celebrity Sleuth</vt:lpstr>
      <vt:lpstr>Celebrity Sleuth - Sample Application</vt:lpstr>
      <vt:lpstr>Celebrity Sleuth - Continued</vt:lpstr>
      <vt:lpstr>Celebrity Sleuth - Architecture</vt:lpstr>
      <vt:lpstr>Celebrity Sleuth – Data Flow</vt:lpstr>
      <vt:lpstr>Celebrity Sleuth – Code Walk-Through</vt:lpstr>
      <vt:lpstr>Celebrity Sleuth – Next Steps</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Event-Driven Microservices with the Serverless Framework</dc:title>
  <dc:creator>Karlekar, Srini</dc:creator>
  <cp:lastModifiedBy>Karlekar, Srini</cp:lastModifiedBy>
  <cp:revision>40</cp:revision>
  <dcterms:created xsi:type="dcterms:W3CDTF">2017-04-16T15:50:18Z</dcterms:created>
  <dcterms:modified xsi:type="dcterms:W3CDTF">2017-04-17T19:51:50Z</dcterms:modified>
</cp:coreProperties>
</file>

<file path=docProps/thumbnail.jpeg>
</file>